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7" r:id="rId2"/>
    <p:sldId id="305" r:id="rId3"/>
    <p:sldId id="284" r:id="rId4"/>
    <p:sldId id="285" r:id="rId5"/>
    <p:sldId id="287" r:id="rId6"/>
    <p:sldId id="286" r:id="rId7"/>
    <p:sldId id="272" r:id="rId8"/>
    <p:sldId id="309" r:id="rId9"/>
    <p:sldId id="307" r:id="rId10"/>
    <p:sldId id="308" r:id="rId11"/>
    <p:sldId id="306" r:id="rId12"/>
    <p:sldId id="290" r:id="rId13"/>
    <p:sldId id="291" r:id="rId14"/>
    <p:sldId id="292" r:id="rId15"/>
    <p:sldId id="281" r:id="rId16"/>
    <p:sldId id="282" r:id="rId17"/>
    <p:sldId id="278" r:id="rId18"/>
    <p:sldId id="300" r:id="rId19"/>
    <p:sldId id="294" r:id="rId20"/>
    <p:sldId id="295" r:id="rId21"/>
    <p:sldId id="293" r:id="rId22"/>
    <p:sldId id="276" r:id="rId23"/>
    <p:sldId id="280" r:id="rId24"/>
    <p:sldId id="277" r:id="rId25"/>
    <p:sldId id="297" r:id="rId26"/>
    <p:sldId id="298" r:id="rId27"/>
    <p:sldId id="299" r:id="rId28"/>
    <p:sldId id="301" r:id="rId29"/>
    <p:sldId id="303" r:id="rId30"/>
    <p:sldId id="304" r:id="rId31"/>
    <p:sldId id="296" r:id="rId3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1906" autoAdjust="0"/>
  </p:normalViewPr>
  <p:slideViewPr>
    <p:cSldViewPr snapToGrid="0">
      <p:cViewPr varScale="1">
        <p:scale>
          <a:sx n="68" d="100"/>
          <a:sy n="68" d="100"/>
        </p:scale>
        <p:origin x="1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35.wmf"/><Relationship Id="rId4" Type="http://schemas.openxmlformats.org/officeDocument/2006/relationships/image" Target="../media/image4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61.wmf"/><Relationship Id="rId3" Type="http://schemas.openxmlformats.org/officeDocument/2006/relationships/image" Target="../media/image36.wmf"/><Relationship Id="rId7" Type="http://schemas.openxmlformats.org/officeDocument/2006/relationships/image" Target="../media/image55.wmf"/><Relationship Id="rId12" Type="http://schemas.openxmlformats.org/officeDocument/2006/relationships/image" Target="../media/image60.wmf"/><Relationship Id="rId2" Type="http://schemas.openxmlformats.org/officeDocument/2006/relationships/image" Target="../media/image35.wmf"/><Relationship Id="rId1" Type="http://schemas.openxmlformats.org/officeDocument/2006/relationships/image" Target="../media/image52.wmf"/><Relationship Id="rId6" Type="http://schemas.openxmlformats.org/officeDocument/2006/relationships/image" Target="../media/image54.wmf"/><Relationship Id="rId11" Type="http://schemas.openxmlformats.org/officeDocument/2006/relationships/image" Target="../media/image59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34.wmf"/><Relationship Id="rId9" Type="http://schemas.openxmlformats.org/officeDocument/2006/relationships/image" Target="../media/image57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36.wmf"/><Relationship Id="rId7" Type="http://schemas.openxmlformats.org/officeDocument/2006/relationships/image" Target="../media/image56.wmf"/><Relationship Id="rId12" Type="http://schemas.openxmlformats.org/officeDocument/2006/relationships/image" Target="../media/image53.wmf"/><Relationship Id="rId2" Type="http://schemas.openxmlformats.org/officeDocument/2006/relationships/image" Target="../media/image35.wmf"/><Relationship Id="rId1" Type="http://schemas.openxmlformats.org/officeDocument/2006/relationships/image" Target="../media/image52.wmf"/><Relationship Id="rId6" Type="http://schemas.openxmlformats.org/officeDocument/2006/relationships/image" Target="../media/image55.wmf"/><Relationship Id="rId11" Type="http://schemas.openxmlformats.org/officeDocument/2006/relationships/image" Target="../media/image62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34.wmf"/><Relationship Id="rId9" Type="http://schemas.openxmlformats.org/officeDocument/2006/relationships/image" Target="../media/image5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4" Type="http://schemas.openxmlformats.org/officeDocument/2006/relationships/image" Target="../media/image63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70.wmf"/><Relationship Id="rId1" Type="http://schemas.openxmlformats.org/officeDocument/2006/relationships/image" Target="../media/image69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5" Type="http://schemas.openxmlformats.org/officeDocument/2006/relationships/image" Target="../media/image76.wmf"/><Relationship Id="rId4" Type="http://schemas.openxmlformats.org/officeDocument/2006/relationships/image" Target="../media/image7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36.wmf"/><Relationship Id="rId7" Type="http://schemas.openxmlformats.org/officeDocument/2006/relationships/image" Target="../media/image56.wmf"/><Relationship Id="rId2" Type="http://schemas.openxmlformats.org/officeDocument/2006/relationships/image" Target="../media/image35.wmf"/><Relationship Id="rId1" Type="http://schemas.openxmlformats.org/officeDocument/2006/relationships/image" Target="../media/image52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10" Type="http://schemas.openxmlformats.org/officeDocument/2006/relationships/image" Target="../media/image59.wmf"/><Relationship Id="rId4" Type="http://schemas.openxmlformats.org/officeDocument/2006/relationships/image" Target="../media/image34.wmf"/><Relationship Id="rId9" Type="http://schemas.openxmlformats.org/officeDocument/2006/relationships/image" Target="../media/image5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5" Type="http://schemas.openxmlformats.org/officeDocument/2006/relationships/image" Target="../media/image38.wmf"/><Relationship Id="rId4" Type="http://schemas.openxmlformats.org/officeDocument/2006/relationships/image" Target="../media/image3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C38A-DA82-4CBC-B368-59D48B00FC01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EAC52-C185-4346-A1E6-131078F25D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3547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baseline="0" dirty="0" smtClean="0"/>
              <a:t>Not follow the order</a:t>
            </a:r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Slow</a:t>
            </a:r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Detailed slide</a:t>
            </a:r>
          </a:p>
          <a:p>
            <a:pPr marL="228600" indent="-228600">
              <a:buAutoNum type="arabicPeriod"/>
            </a:pPr>
            <a:r>
              <a:rPr lang="en-US" altLang="zh-TW" baseline="0" dirty="0" smtClean="0"/>
              <a:t>Practice examples</a:t>
            </a:r>
          </a:p>
          <a:p>
            <a:pPr marL="228600" indent="-228600"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EAC52-C185-4346-A1E6-131078F25DC9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11259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Why hard to determine?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EAC52-C185-4346-A1E6-131078F25DC9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0002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6493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2050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06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4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142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4009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9153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716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8324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188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991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1F85D3-EEE4-4E8D-875C-B0B3627811D5}" type="datetimeFigureOut">
              <a:rPr lang="zh-TW" altLang="en-US" smtClean="0"/>
              <a:t>2014/9/19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BD820-D2BB-4895-82E0-0748D9BA59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497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20.png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9.w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1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25.wmf"/><Relationship Id="rId3" Type="http://schemas.openxmlformats.org/officeDocument/2006/relationships/image" Target="../media/image26.gi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image" Target="../media/image26.gif"/><Relationship Id="rId7" Type="http://schemas.openxmlformats.org/officeDocument/2006/relationships/image" Target="../media/image2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30.wmf"/><Relationship Id="rId5" Type="http://schemas.openxmlformats.org/officeDocument/2006/relationships/image" Target="../media/image27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26.gif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3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oleObject" Target="../embeddings/oleObject32.bin"/><Relationship Id="rId3" Type="http://schemas.openxmlformats.org/officeDocument/2006/relationships/oleObject" Target="../embeddings/oleObject28.bin"/><Relationship Id="rId7" Type="http://schemas.openxmlformats.org/officeDocument/2006/relationships/image" Target="../media/image35.wmf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9.bin"/><Relationship Id="rId11" Type="http://schemas.openxmlformats.org/officeDocument/2006/relationships/oleObject" Target="../embeddings/oleObject31.bin"/><Relationship Id="rId5" Type="http://schemas.openxmlformats.org/officeDocument/2006/relationships/image" Target="../media/image39.png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3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image" Target="../media/image44.png"/><Relationship Id="rId7" Type="http://schemas.openxmlformats.org/officeDocument/2006/relationships/image" Target="../media/image41.wmf"/><Relationship Id="rId12" Type="http://schemas.openxmlformats.org/officeDocument/2006/relationships/image" Target="../media/image3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43.wmf"/><Relationship Id="rId5" Type="http://schemas.openxmlformats.org/officeDocument/2006/relationships/image" Target="../media/image35.w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4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13" Type="http://schemas.openxmlformats.org/officeDocument/2006/relationships/oleObject" Target="../embeddings/oleObject41.bin"/><Relationship Id="rId3" Type="http://schemas.openxmlformats.org/officeDocument/2006/relationships/image" Target="../media/image51.png"/><Relationship Id="rId7" Type="http://schemas.openxmlformats.org/officeDocument/2006/relationships/oleObject" Target="../embeddings/oleObject38.bin"/><Relationship Id="rId12" Type="http://schemas.openxmlformats.org/officeDocument/2006/relationships/image" Target="../media/image4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5.wmf"/><Relationship Id="rId11" Type="http://schemas.openxmlformats.org/officeDocument/2006/relationships/oleObject" Target="../embeddings/oleObject40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2.bin"/><Relationship Id="rId10" Type="http://schemas.openxmlformats.org/officeDocument/2006/relationships/image" Target="../media/image47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39.bin"/><Relationship Id="rId14" Type="http://schemas.openxmlformats.org/officeDocument/2006/relationships/image" Target="../media/image4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53.wmf"/><Relationship Id="rId18" Type="http://schemas.openxmlformats.org/officeDocument/2006/relationships/oleObject" Target="../embeddings/oleObject50.bin"/><Relationship Id="rId26" Type="http://schemas.openxmlformats.org/officeDocument/2006/relationships/oleObject" Target="../embeddings/oleObject54.bin"/><Relationship Id="rId3" Type="http://schemas.openxmlformats.org/officeDocument/2006/relationships/image" Target="../media/image16.png"/><Relationship Id="rId21" Type="http://schemas.openxmlformats.org/officeDocument/2006/relationships/image" Target="../media/image57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55.wmf"/><Relationship Id="rId25" Type="http://schemas.openxmlformats.org/officeDocument/2006/relationships/image" Target="../media/image5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9.bin"/><Relationship Id="rId20" Type="http://schemas.openxmlformats.org/officeDocument/2006/relationships/oleObject" Target="../embeddings/oleObject51.bin"/><Relationship Id="rId29" Type="http://schemas.openxmlformats.org/officeDocument/2006/relationships/image" Target="../media/image61.wmf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34.wmf"/><Relationship Id="rId24" Type="http://schemas.openxmlformats.org/officeDocument/2006/relationships/oleObject" Target="../embeddings/oleObject53.bin"/><Relationship Id="rId5" Type="http://schemas.openxmlformats.org/officeDocument/2006/relationships/image" Target="../media/image52.wmf"/><Relationship Id="rId15" Type="http://schemas.openxmlformats.org/officeDocument/2006/relationships/image" Target="../media/image54.wmf"/><Relationship Id="rId23" Type="http://schemas.openxmlformats.org/officeDocument/2006/relationships/image" Target="../media/image58.wmf"/><Relationship Id="rId28" Type="http://schemas.openxmlformats.org/officeDocument/2006/relationships/oleObject" Target="../embeddings/oleObject55.bin"/><Relationship Id="rId10" Type="http://schemas.openxmlformats.org/officeDocument/2006/relationships/oleObject" Target="../embeddings/oleObject46.bin"/><Relationship Id="rId19" Type="http://schemas.openxmlformats.org/officeDocument/2006/relationships/image" Target="../media/image56.wmf"/><Relationship Id="rId4" Type="http://schemas.openxmlformats.org/officeDocument/2006/relationships/oleObject" Target="../embeddings/oleObject43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48.bin"/><Relationship Id="rId22" Type="http://schemas.openxmlformats.org/officeDocument/2006/relationships/oleObject" Target="../embeddings/oleObject52.bin"/><Relationship Id="rId27" Type="http://schemas.openxmlformats.org/officeDocument/2006/relationships/image" Target="../media/image60.wmf"/><Relationship Id="rId30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64.bin"/><Relationship Id="rId26" Type="http://schemas.openxmlformats.org/officeDocument/2006/relationships/oleObject" Target="../embeddings/oleObject68.bin"/><Relationship Id="rId3" Type="http://schemas.openxmlformats.org/officeDocument/2006/relationships/image" Target="../media/image16.png"/><Relationship Id="rId21" Type="http://schemas.openxmlformats.org/officeDocument/2006/relationships/image" Target="../media/image58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56.wmf"/><Relationship Id="rId25" Type="http://schemas.openxmlformats.org/officeDocument/2006/relationships/image" Target="../media/image6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5.bin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34.wmf"/><Relationship Id="rId24" Type="http://schemas.openxmlformats.org/officeDocument/2006/relationships/oleObject" Target="../embeddings/oleObject67.bin"/><Relationship Id="rId5" Type="http://schemas.openxmlformats.org/officeDocument/2006/relationships/image" Target="../media/image52.wmf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28" Type="http://schemas.openxmlformats.org/officeDocument/2006/relationships/image" Target="../media/image39.png"/><Relationship Id="rId10" Type="http://schemas.openxmlformats.org/officeDocument/2006/relationships/oleObject" Target="../embeddings/oleObject60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57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62.bin"/><Relationship Id="rId22" Type="http://schemas.openxmlformats.org/officeDocument/2006/relationships/oleObject" Target="../embeddings/oleObject66.bin"/><Relationship Id="rId27" Type="http://schemas.openxmlformats.org/officeDocument/2006/relationships/image" Target="../media/image5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69.bin"/><Relationship Id="rId7" Type="http://schemas.openxmlformats.org/officeDocument/2006/relationships/oleObject" Target="../embeddings/oleObject7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36.wmf"/><Relationship Id="rId11" Type="http://schemas.openxmlformats.org/officeDocument/2006/relationships/image" Target="../media/image39.png"/><Relationship Id="rId5" Type="http://schemas.openxmlformats.org/officeDocument/2006/relationships/oleObject" Target="../embeddings/oleObject70.bin"/><Relationship Id="rId10" Type="http://schemas.openxmlformats.org/officeDocument/2006/relationships/image" Target="../media/image63.wmf"/><Relationship Id="rId4" Type="http://schemas.openxmlformats.org/officeDocument/2006/relationships/image" Target="../media/image35.wmf"/><Relationship Id="rId9" Type="http://schemas.openxmlformats.org/officeDocument/2006/relationships/oleObject" Target="../embeddings/oleObject72.bin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8.png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0" Type="http://schemas.openxmlformats.org/officeDocument/2006/relationships/image" Target="../media/image66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75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8.png"/><Relationship Id="rId7" Type="http://schemas.openxmlformats.org/officeDocument/2006/relationships/oleObject" Target="../embeddings/oleObject78.bin"/><Relationship Id="rId12" Type="http://schemas.openxmlformats.org/officeDocument/2006/relationships/image" Target="../media/image6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4.wmf"/><Relationship Id="rId11" Type="http://schemas.openxmlformats.org/officeDocument/2006/relationships/oleObject" Target="../embeddings/oleObject80.bin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66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7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7" Type="http://schemas.openxmlformats.org/officeDocument/2006/relationships/image" Target="../media/image7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82.bin"/><Relationship Id="rId5" Type="http://schemas.openxmlformats.org/officeDocument/2006/relationships/image" Target="../media/image69.wmf"/><Relationship Id="rId4" Type="http://schemas.openxmlformats.org/officeDocument/2006/relationships/oleObject" Target="../embeddings/oleObject8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oleObject" Target="../embeddings/oleObject87.bin"/><Relationship Id="rId3" Type="http://schemas.openxmlformats.org/officeDocument/2006/relationships/image" Target="../media/image77.png"/><Relationship Id="rId7" Type="http://schemas.openxmlformats.org/officeDocument/2006/relationships/oleObject" Target="../embeddings/oleObject84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20.png"/><Relationship Id="rId11" Type="http://schemas.openxmlformats.org/officeDocument/2006/relationships/oleObject" Target="../embeddings/oleObject86.bin"/><Relationship Id="rId5" Type="http://schemas.openxmlformats.org/officeDocument/2006/relationships/image" Target="../media/image72.wmf"/><Relationship Id="rId10" Type="http://schemas.openxmlformats.org/officeDocument/2006/relationships/image" Target="../media/image74.wmf"/><Relationship Id="rId4" Type="http://schemas.openxmlformats.org/officeDocument/2006/relationships/oleObject" Target="../embeddings/oleObject83.bin"/><Relationship Id="rId9" Type="http://schemas.openxmlformats.org/officeDocument/2006/relationships/oleObject" Target="../embeddings/oleObject85.bin"/><Relationship Id="rId14" Type="http://schemas.openxmlformats.org/officeDocument/2006/relationships/image" Target="../media/image76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77.png"/><Relationship Id="rId7" Type="http://schemas.openxmlformats.org/officeDocument/2006/relationships/oleObject" Target="../embeddings/oleObject89.bin"/><Relationship Id="rId12" Type="http://schemas.openxmlformats.org/officeDocument/2006/relationships/image" Target="../media/image7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20.png"/><Relationship Id="rId11" Type="http://schemas.openxmlformats.org/officeDocument/2006/relationships/oleObject" Target="../embeddings/oleObject91.bin"/><Relationship Id="rId5" Type="http://schemas.openxmlformats.org/officeDocument/2006/relationships/image" Target="../media/image72.wmf"/><Relationship Id="rId10" Type="http://schemas.openxmlformats.org/officeDocument/2006/relationships/image" Target="../media/image74.wmf"/><Relationship Id="rId4" Type="http://schemas.openxmlformats.org/officeDocument/2006/relationships/oleObject" Target="../embeddings/oleObject88.bin"/><Relationship Id="rId9" Type="http://schemas.openxmlformats.org/officeDocument/2006/relationships/oleObject" Target="../embeddings/oleObject90.bin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oleObject" Target="../embeddings/oleObject96.bin"/><Relationship Id="rId3" Type="http://schemas.openxmlformats.org/officeDocument/2006/relationships/image" Target="../media/image77.png"/><Relationship Id="rId7" Type="http://schemas.openxmlformats.org/officeDocument/2006/relationships/oleObject" Target="../embeddings/oleObject93.bin"/><Relationship Id="rId12" Type="http://schemas.openxmlformats.org/officeDocument/2006/relationships/image" Target="../media/image8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78.wmf"/><Relationship Id="rId11" Type="http://schemas.openxmlformats.org/officeDocument/2006/relationships/oleObject" Target="../embeddings/oleObject95.bin"/><Relationship Id="rId5" Type="http://schemas.openxmlformats.org/officeDocument/2006/relationships/oleObject" Target="../embeddings/oleObject92.bin"/><Relationship Id="rId10" Type="http://schemas.openxmlformats.org/officeDocument/2006/relationships/image" Target="../media/image80.wmf"/><Relationship Id="rId4" Type="http://schemas.openxmlformats.org/officeDocument/2006/relationships/image" Target="../media/image20.png"/><Relationship Id="rId9" Type="http://schemas.openxmlformats.org/officeDocument/2006/relationships/oleObject" Target="../embeddings/oleObject94.bin"/><Relationship Id="rId14" Type="http://schemas.openxmlformats.org/officeDocument/2006/relationships/image" Target="../media/image82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emf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13" Type="http://schemas.openxmlformats.org/officeDocument/2006/relationships/image" Target="../media/image54.wmf"/><Relationship Id="rId18" Type="http://schemas.openxmlformats.org/officeDocument/2006/relationships/oleObject" Target="../embeddings/oleObject104.bin"/><Relationship Id="rId3" Type="http://schemas.openxmlformats.org/officeDocument/2006/relationships/image" Target="../media/image16.png"/><Relationship Id="rId21" Type="http://schemas.openxmlformats.org/officeDocument/2006/relationships/image" Target="../media/image58.wmf"/><Relationship Id="rId7" Type="http://schemas.openxmlformats.org/officeDocument/2006/relationships/image" Target="../media/image35.wmf"/><Relationship Id="rId12" Type="http://schemas.openxmlformats.org/officeDocument/2006/relationships/oleObject" Target="../embeddings/oleObject101.bin"/><Relationship Id="rId17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03.bin"/><Relationship Id="rId20" Type="http://schemas.openxmlformats.org/officeDocument/2006/relationships/oleObject" Target="../embeddings/oleObject105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98.bin"/><Relationship Id="rId11" Type="http://schemas.openxmlformats.org/officeDocument/2006/relationships/image" Target="../media/image34.wmf"/><Relationship Id="rId24" Type="http://schemas.openxmlformats.org/officeDocument/2006/relationships/image" Target="../media/image20.png"/><Relationship Id="rId5" Type="http://schemas.openxmlformats.org/officeDocument/2006/relationships/image" Target="../media/image52.wmf"/><Relationship Id="rId15" Type="http://schemas.openxmlformats.org/officeDocument/2006/relationships/image" Target="../media/image55.wmf"/><Relationship Id="rId23" Type="http://schemas.openxmlformats.org/officeDocument/2006/relationships/image" Target="../media/image59.wmf"/><Relationship Id="rId10" Type="http://schemas.openxmlformats.org/officeDocument/2006/relationships/oleObject" Target="../embeddings/oleObject100.bin"/><Relationship Id="rId19" Type="http://schemas.openxmlformats.org/officeDocument/2006/relationships/image" Target="../media/image57.wmf"/><Relationship Id="rId4" Type="http://schemas.openxmlformats.org/officeDocument/2006/relationships/oleObject" Target="../embeddings/oleObject97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102.bin"/><Relationship Id="rId22" Type="http://schemas.openxmlformats.org/officeDocument/2006/relationships/oleObject" Target="../embeddings/oleObject10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4.emf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png"/><Relationship Id="rId5" Type="http://schemas.openxmlformats.org/officeDocument/2006/relationships/image" Target="../media/image2.wmf"/><Relationship Id="rId10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oleObject" Target="../embeddings/oleObject7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9.png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png"/><Relationship Id="rId5" Type="http://schemas.openxmlformats.org/officeDocument/2006/relationships/image" Target="../media/image7.wmf"/><Relationship Id="rId4" Type="http://schemas.openxmlformats.org/officeDocument/2006/relationships/oleObject" Target="../embeddings/oleObject8.bin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4.emf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0.bin"/><Relationship Id="rId9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Circuits </a:t>
            </a:r>
            <a:br>
              <a:rPr lang="en-US" altLang="zh-TW" dirty="0"/>
            </a:br>
            <a:r>
              <a:rPr lang="en-US" altLang="zh-TW" dirty="0"/>
              <a:t>Lecture </a:t>
            </a:r>
            <a:r>
              <a:rPr lang="en-US" altLang="zh-TW" dirty="0" smtClean="0"/>
              <a:t>2: Node Analysis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2700" dirty="0"/>
              <a:t>李宏毅 </a:t>
            </a:r>
            <a:r>
              <a:rPr lang="en-US" altLang="zh-TW" sz="2700" dirty="0" smtClean="0"/>
              <a:t>Hung-</a:t>
            </a:r>
            <a:r>
              <a:rPr lang="en-US" altLang="zh-TW" sz="2700" dirty="0" err="1" smtClean="0"/>
              <a:t>yi</a:t>
            </a:r>
            <a:r>
              <a:rPr lang="en-US" altLang="zh-TW" sz="2700" dirty="0" smtClean="0"/>
              <a:t> </a:t>
            </a:r>
            <a:r>
              <a:rPr lang="en-US" altLang="zh-TW" sz="2700" dirty="0"/>
              <a:t>Lee</a:t>
            </a:r>
            <a:endParaRPr lang="zh-TW" altLang="en-US" sz="2700" dirty="0"/>
          </a:p>
        </p:txBody>
      </p:sp>
    </p:spTree>
    <p:extLst>
      <p:ext uri="{BB962C8B-B14F-4D97-AF65-F5344CB8AC3E}">
        <p14:creationId xmlns:p14="http://schemas.microsoft.com/office/powerpoint/2010/main" val="253196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953036" y="2021979"/>
            <a:ext cx="1957590" cy="746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Current + Voltage</a:t>
            </a:r>
          </a:p>
        </p:txBody>
      </p:sp>
      <p:sp>
        <p:nvSpPr>
          <p:cNvPr id="18" name="矩形 17"/>
          <p:cNvSpPr/>
          <p:nvPr/>
        </p:nvSpPr>
        <p:spPr>
          <a:xfrm>
            <a:off x="3595621" y="2125012"/>
            <a:ext cx="1957590" cy="540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Voltage</a:t>
            </a:r>
          </a:p>
        </p:txBody>
      </p:sp>
      <p:sp>
        <p:nvSpPr>
          <p:cNvPr id="20" name="向右箭號 19"/>
          <p:cNvSpPr/>
          <p:nvPr/>
        </p:nvSpPr>
        <p:spPr>
          <a:xfrm>
            <a:off x="2960932" y="2150766"/>
            <a:ext cx="581965" cy="5409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004553" y="3577359"/>
            <a:ext cx="7083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Voltages are not independent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431970" y="4039024"/>
            <a:ext cx="7083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If we know the voltage of some elements, we can know the rest easily (KVL)</a:t>
            </a:r>
            <a:endParaRPr lang="zh-TW" altLang="en-US" sz="24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1431969" y="4839179"/>
            <a:ext cx="7083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Maybe we only have to consider </a:t>
            </a:r>
            <a:r>
              <a:rPr lang="en-US" altLang="zh-TW" sz="2400" b="1" i="1" dirty="0" smtClean="0"/>
              <a:t>some of the voltages</a:t>
            </a:r>
            <a:r>
              <a:rPr lang="en-US" altLang="zh-TW" sz="2400" dirty="0" smtClean="0"/>
              <a:t> as unknown variables </a:t>
            </a:r>
            <a:endParaRPr lang="zh-TW" altLang="en-US" sz="2400" dirty="0"/>
          </a:p>
        </p:txBody>
      </p:sp>
      <p:grpSp>
        <p:nvGrpSpPr>
          <p:cNvPr id="5" name="群組 4"/>
          <p:cNvGrpSpPr/>
          <p:nvPr/>
        </p:nvGrpSpPr>
        <p:grpSpPr>
          <a:xfrm>
            <a:off x="6553198" y="564137"/>
            <a:ext cx="1663522" cy="1433630"/>
            <a:chOff x="6102438" y="553065"/>
            <a:chExt cx="1663522" cy="1433630"/>
          </a:xfrm>
        </p:grpSpPr>
        <p:sp>
          <p:nvSpPr>
            <p:cNvPr id="4" name="矩形 3"/>
            <p:cNvSpPr/>
            <p:nvPr/>
          </p:nvSpPr>
          <p:spPr>
            <a:xfrm>
              <a:off x="6690574" y="553065"/>
              <a:ext cx="528034" cy="1632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1" name="矩形 40"/>
            <p:cNvSpPr/>
            <p:nvPr/>
          </p:nvSpPr>
          <p:spPr>
            <a:xfrm>
              <a:off x="6661596" y="1825625"/>
              <a:ext cx="585989" cy="1610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3" name="矩形 42"/>
            <p:cNvSpPr/>
            <p:nvPr/>
          </p:nvSpPr>
          <p:spPr>
            <a:xfrm rot="5400000">
              <a:off x="5922389" y="1175294"/>
              <a:ext cx="542550" cy="1824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矩形 43"/>
            <p:cNvSpPr/>
            <p:nvPr/>
          </p:nvSpPr>
          <p:spPr>
            <a:xfrm rot="5400000">
              <a:off x="7423469" y="1195686"/>
              <a:ext cx="543316" cy="141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45" name="文字方塊 44"/>
          <p:cNvSpPr txBox="1"/>
          <p:nvPr/>
        </p:nvSpPr>
        <p:spPr>
          <a:xfrm>
            <a:off x="1431969" y="5675187"/>
            <a:ext cx="70833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How to determine the voltage taken as unknown variables?</a:t>
            </a:r>
            <a:endParaRPr lang="zh-TW" altLang="en-US" sz="2400" dirty="0"/>
          </a:p>
        </p:txBody>
      </p:sp>
      <p:cxnSp>
        <p:nvCxnSpPr>
          <p:cNvPr id="7" name="直線接點 6"/>
          <p:cNvCxnSpPr>
            <a:stCxn id="43" idx="3"/>
          </p:cNvCxnSpPr>
          <p:nvPr/>
        </p:nvCxnSpPr>
        <p:spPr>
          <a:xfrm>
            <a:off x="6644424" y="1548867"/>
            <a:ext cx="0" cy="3683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>
            <a:endCxn id="44" idx="3"/>
          </p:cNvCxnSpPr>
          <p:nvPr/>
        </p:nvCxnSpPr>
        <p:spPr>
          <a:xfrm flipV="1">
            <a:off x="8142264" y="1549249"/>
            <a:ext cx="3623" cy="364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接點 11"/>
          <p:cNvCxnSpPr>
            <a:stCxn id="43" idx="1"/>
          </p:cNvCxnSpPr>
          <p:nvPr/>
        </p:nvCxnSpPr>
        <p:spPr>
          <a:xfrm flipV="1">
            <a:off x="6644424" y="673382"/>
            <a:ext cx="0" cy="332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>
            <a:stCxn id="4" idx="3"/>
          </p:cNvCxnSpPr>
          <p:nvPr/>
        </p:nvCxnSpPr>
        <p:spPr>
          <a:xfrm flipV="1">
            <a:off x="7669368" y="636841"/>
            <a:ext cx="476519" cy="8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文字方塊 45"/>
          <p:cNvSpPr txBox="1"/>
          <p:nvPr/>
        </p:nvSpPr>
        <p:spPr>
          <a:xfrm>
            <a:off x="6886333" y="159925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7621021" y="150162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8145889" y="1385130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8145889" y="636841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50" name="文字方塊 49"/>
          <p:cNvSpPr txBox="1"/>
          <p:nvPr/>
        </p:nvSpPr>
        <p:spPr>
          <a:xfrm>
            <a:off x="6854810" y="1884524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51" name="文字方塊 50"/>
          <p:cNvSpPr txBox="1"/>
          <p:nvPr/>
        </p:nvSpPr>
        <p:spPr>
          <a:xfrm>
            <a:off x="7589725" y="1872246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6231779" y="645776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6238740" y="1349020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7253351" y="193185"/>
            <a:ext cx="37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v</a:t>
            </a:r>
            <a:r>
              <a:rPr lang="en-US" altLang="zh-TW" baseline="-25000" dirty="0" smtClean="0"/>
              <a:t>1</a:t>
            </a:r>
            <a:endParaRPr lang="zh-TW" altLang="en-US" baseline="-25000" dirty="0"/>
          </a:p>
        </p:txBody>
      </p:sp>
      <p:sp>
        <p:nvSpPr>
          <p:cNvPr id="54" name="文字方塊 53"/>
          <p:cNvSpPr txBox="1"/>
          <p:nvPr/>
        </p:nvSpPr>
        <p:spPr>
          <a:xfrm>
            <a:off x="8191359" y="1118315"/>
            <a:ext cx="37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v</a:t>
            </a:r>
            <a:r>
              <a:rPr lang="en-US" altLang="zh-TW" baseline="-25000" dirty="0"/>
              <a:t>2</a:t>
            </a:r>
            <a:endParaRPr lang="zh-TW" altLang="en-US" baseline="-25000" dirty="0"/>
          </a:p>
        </p:txBody>
      </p:sp>
      <p:sp>
        <p:nvSpPr>
          <p:cNvPr id="55" name="文字方塊 54"/>
          <p:cNvSpPr txBox="1"/>
          <p:nvPr/>
        </p:nvSpPr>
        <p:spPr>
          <a:xfrm>
            <a:off x="7236179" y="1953301"/>
            <a:ext cx="375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v</a:t>
            </a:r>
            <a:r>
              <a:rPr lang="en-US" altLang="zh-TW" baseline="-25000" dirty="0"/>
              <a:t>3</a:t>
            </a:r>
            <a:endParaRPr lang="zh-TW" altLang="en-US" baseline="-25000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5070853" y="1104346"/>
            <a:ext cx="16647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v</a:t>
            </a:r>
            <a:r>
              <a:rPr lang="en-US" altLang="zh-TW" baseline="-25000" dirty="0" smtClean="0"/>
              <a:t>4 </a:t>
            </a:r>
            <a:r>
              <a:rPr lang="en-US" altLang="zh-TW" dirty="0" smtClean="0"/>
              <a:t>= v</a:t>
            </a:r>
            <a:r>
              <a:rPr lang="en-US" altLang="zh-TW" baseline="-25000" dirty="0" smtClean="0"/>
              <a:t>1 </a:t>
            </a:r>
            <a:r>
              <a:rPr lang="en-US" altLang="zh-TW" dirty="0" smtClean="0"/>
              <a:t>+ v</a:t>
            </a:r>
            <a:r>
              <a:rPr lang="en-US" altLang="zh-TW" baseline="-25000" dirty="0"/>
              <a:t>2</a:t>
            </a:r>
            <a:r>
              <a:rPr lang="en-US" altLang="zh-TW" baseline="-25000" dirty="0" smtClean="0"/>
              <a:t> </a:t>
            </a:r>
            <a:r>
              <a:rPr lang="en-US" altLang="zh-TW" dirty="0" smtClean="0"/>
              <a:t>– v</a:t>
            </a:r>
            <a:r>
              <a:rPr lang="en-US" altLang="zh-TW" baseline="-25000" dirty="0" smtClean="0"/>
              <a:t>3</a:t>
            </a:r>
            <a:endParaRPr lang="zh-TW" altLang="en-US" baseline="-25000" dirty="0"/>
          </a:p>
        </p:txBody>
      </p:sp>
      <p:cxnSp>
        <p:nvCxnSpPr>
          <p:cNvPr id="57" name="直線接點 56"/>
          <p:cNvCxnSpPr>
            <a:stCxn id="4" idx="1"/>
          </p:cNvCxnSpPr>
          <p:nvPr/>
        </p:nvCxnSpPr>
        <p:spPr>
          <a:xfrm flipH="1">
            <a:off x="6644424" y="645776"/>
            <a:ext cx="4969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接點 63"/>
          <p:cNvCxnSpPr/>
          <p:nvPr/>
        </p:nvCxnSpPr>
        <p:spPr>
          <a:xfrm flipV="1">
            <a:off x="6641023" y="1906335"/>
            <a:ext cx="476519" cy="8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接點 65"/>
          <p:cNvCxnSpPr/>
          <p:nvPr/>
        </p:nvCxnSpPr>
        <p:spPr>
          <a:xfrm flipV="1">
            <a:off x="8164615" y="620941"/>
            <a:ext cx="3623" cy="364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線接點 66"/>
          <p:cNvCxnSpPr/>
          <p:nvPr/>
        </p:nvCxnSpPr>
        <p:spPr>
          <a:xfrm>
            <a:off x="7741216" y="1923046"/>
            <a:ext cx="4217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H="1">
            <a:off x="6231779" y="1906335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/>
          <p:cNvCxnSpPr/>
          <p:nvPr/>
        </p:nvCxnSpPr>
        <p:spPr>
          <a:xfrm flipH="1">
            <a:off x="6238740" y="645776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接點 41"/>
          <p:cNvCxnSpPr/>
          <p:nvPr/>
        </p:nvCxnSpPr>
        <p:spPr>
          <a:xfrm flipH="1">
            <a:off x="8019717" y="643801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 flipH="1">
            <a:off x="8027337" y="1923961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接點 58"/>
          <p:cNvCxnSpPr/>
          <p:nvPr/>
        </p:nvCxnSpPr>
        <p:spPr>
          <a:xfrm rot="16200000" flipH="1">
            <a:off x="7953132" y="567601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rot="16200000" flipH="1">
            <a:off x="6436752" y="537121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 rot="16200000" flipH="1">
            <a:off x="7944753" y="2045488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接點 61"/>
          <p:cNvCxnSpPr/>
          <p:nvPr/>
        </p:nvCxnSpPr>
        <p:spPr>
          <a:xfrm rot="16200000" flipH="1">
            <a:off x="6443363" y="2021979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40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15" grpId="0"/>
      <p:bldP spid="54" grpId="0"/>
      <p:bldP spid="55" grpId="0"/>
      <p:bldP spid="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圖片 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133201">
            <a:off x="7760007" y="4894361"/>
            <a:ext cx="571500" cy="523875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953036" y="2021979"/>
            <a:ext cx="1957590" cy="746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Current + Voltage</a:t>
            </a:r>
          </a:p>
        </p:txBody>
      </p:sp>
      <p:sp>
        <p:nvSpPr>
          <p:cNvPr id="18" name="矩形 17"/>
          <p:cNvSpPr/>
          <p:nvPr/>
        </p:nvSpPr>
        <p:spPr>
          <a:xfrm>
            <a:off x="3595621" y="2125012"/>
            <a:ext cx="1957590" cy="540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Voltage</a:t>
            </a:r>
          </a:p>
        </p:txBody>
      </p:sp>
      <p:sp>
        <p:nvSpPr>
          <p:cNvPr id="19" name="矩形 18"/>
          <p:cNvSpPr/>
          <p:nvPr/>
        </p:nvSpPr>
        <p:spPr>
          <a:xfrm>
            <a:off x="6238206" y="1920805"/>
            <a:ext cx="2174117" cy="10027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Node Potential</a:t>
            </a:r>
          </a:p>
          <a:p>
            <a:pPr algn="ctr"/>
            <a:r>
              <a:rPr lang="en-US" altLang="zh-TW" sz="2400" dirty="0" smtClean="0"/>
              <a:t>(Node Voltage)</a:t>
            </a:r>
          </a:p>
        </p:txBody>
      </p:sp>
      <p:sp>
        <p:nvSpPr>
          <p:cNvPr id="20" name="向右箭號 19"/>
          <p:cNvSpPr/>
          <p:nvPr/>
        </p:nvSpPr>
        <p:spPr>
          <a:xfrm>
            <a:off x="2960932" y="2150766"/>
            <a:ext cx="581965" cy="5409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>
            <a:off x="5609351" y="2125009"/>
            <a:ext cx="581965" cy="5409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602536" y="3258527"/>
            <a:ext cx="46665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The potentials are independent</a:t>
            </a:r>
            <a:endParaRPr lang="zh-TW" altLang="en-US" sz="240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7860895" y="3287459"/>
            <a:ext cx="626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10V</a:t>
            </a:r>
            <a:endParaRPr lang="zh-TW" altLang="en-US" baseline="-25000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5836555" y="3290630"/>
            <a:ext cx="5803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15V</a:t>
            </a:r>
            <a:endParaRPr lang="zh-TW" altLang="en-US" baseline="-25000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590493" y="3736149"/>
            <a:ext cx="33775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Target: node potential</a:t>
            </a:r>
            <a:endParaRPr lang="zh-TW" altLang="en-US" sz="2400" dirty="0"/>
          </a:p>
        </p:txBody>
      </p:sp>
      <p:grpSp>
        <p:nvGrpSpPr>
          <p:cNvPr id="64" name="群組 63"/>
          <p:cNvGrpSpPr/>
          <p:nvPr/>
        </p:nvGrpSpPr>
        <p:grpSpPr>
          <a:xfrm>
            <a:off x="1678394" y="5295084"/>
            <a:ext cx="2249028" cy="727803"/>
            <a:chOff x="3339718" y="3808468"/>
            <a:chExt cx="2249028" cy="727803"/>
          </a:xfrm>
        </p:grpSpPr>
        <p:pic>
          <p:nvPicPr>
            <p:cNvPr id="65" name="圖片 6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 flipH="1">
              <a:off x="4280345" y="3337268"/>
              <a:ext cx="362033" cy="2035974"/>
            </a:xfrm>
            <a:prstGeom prst="rect">
              <a:avLst/>
            </a:prstGeom>
          </p:spPr>
        </p:pic>
        <p:sp>
          <p:nvSpPr>
            <p:cNvPr id="66" name="文字方塊 65"/>
            <p:cNvSpPr txBox="1"/>
            <p:nvPr/>
          </p:nvSpPr>
          <p:spPr>
            <a:xfrm>
              <a:off x="3339718" y="3808469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67" name="文字方塊 66"/>
            <p:cNvSpPr txBox="1"/>
            <p:nvPr/>
          </p:nvSpPr>
          <p:spPr>
            <a:xfrm>
              <a:off x="5136806" y="3808468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sp>
        <p:nvSpPr>
          <p:cNvPr id="68" name="文字方塊 67"/>
          <p:cNvSpPr txBox="1"/>
          <p:nvPr/>
        </p:nvSpPr>
        <p:spPr>
          <a:xfrm>
            <a:off x="2179899" y="5307802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69" name="文字方塊 68"/>
          <p:cNvSpPr txBox="1"/>
          <p:nvPr/>
        </p:nvSpPr>
        <p:spPr>
          <a:xfrm>
            <a:off x="3111072" y="5297796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graphicFrame>
        <p:nvGraphicFramePr>
          <p:cNvPr id="70" name="物件 6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535228"/>
              </p:ext>
            </p:extLst>
          </p:nvPr>
        </p:nvGraphicFramePr>
        <p:xfrm>
          <a:off x="1496170" y="5785952"/>
          <a:ext cx="64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8" name="方程式" r:id="rId5" imgW="215640" imgH="215640" progId="Equation.3">
                  <p:embed/>
                </p:oleObj>
              </mc:Choice>
              <mc:Fallback>
                <p:oleObj name="方程式" r:id="rId5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6170" y="5785952"/>
                        <a:ext cx="647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物件 7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502601"/>
              </p:ext>
            </p:extLst>
          </p:nvPr>
        </p:nvGraphicFramePr>
        <p:xfrm>
          <a:off x="3359611" y="5785951"/>
          <a:ext cx="647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99" name="方程式" r:id="rId7" imgW="215640" imgH="215640" progId="Equation.3">
                  <p:embed/>
                </p:oleObj>
              </mc:Choice>
              <mc:Fallback>
                <p:oleObj name="方程式" r:id="rId7" imgW="215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9611" y="5785951"/>
                        <a:ext cx="647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" name="物件 7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097706"/>
              </p:ext>
            </p:extLst>
          </p:nvPr>
        </p:nvGraphicFramePr>
        <p:xfrm>
          <a:off x="1830848" y="4618182"/>
          <a:ext cx="2019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00" name="方程式" r:id="rId9" imgW="672840" imgH="215640" progId="Equation.3">
                  <p:embed/>
                </p:oleObj>
              </mc:Choice>
              <mc:Fallback>
                <p:oleObj name="方程式" r:id="rId9" imgW="6728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0848" y="4618182"/>
                        <a:ext cx="2019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文字方塊 72"/>
          <p:cNvSpPr txBox="1"/>
          <p:nvPr/>
        </p:nvSpPr>
        <p:spPr>
          <a:xfrm>
            <a:off x="774288" y="4229728"/>
            <a:ext cx="4373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Can know voltage immediately</a:t>
            </a:r>
            <a:endParaRPr lang="zh-TW" altLang="en-US" sz="2400" dirty="0"/>
          </a:p>
        </p:txBody>
      </p:sp>
      <p:sp>
        <p:nvSpPr>
          <p:cNvPr id="74" name="手繪多邊形 73"/>
          <p:cNvSpPr/>
          <p:nvPr/>
        </p:nvSpPr>
        <p:spPr>
          <a:xfrm rot="20539191">
            <a:off x="6005116" y="5027336"/>
            <a:ext cx="428399" cy="773153"/>
          </a:xfrm>
          <a:custGeom>
            <a:avLst/>
            <a:gdLst>
              <a:gd name="connsiteX0" fmla="*/ 319314 w 319314"/>
              <a:gd name="connsiteY0" fmla="*/ 0 h 1306286"/>
              <a:gd name="connsiteX1" fmla="*/ 0 w 319314"/>
              <a:gd name="connsiteY1" fmla="*/ 275771 h 1306286"/>
              <a:gd name="connsiteX2" fmla="*/ 319314 w 319314"/>
              <a:gd name="connsiteY2" fmla="*/ 1306286 h 1306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314" h="1306286">
                <a:moveTo>
                  <a:pt x="319314" y="0"/>
                </a:moveTo>
                <a:cubicBezTo>
                  <a:pt x="159657" y="29028"/>
                  <a:pt x="0" y="58057"/>
                  <a:pt x="0" y="275771"/>
                </a:cubicBezTo>
                <a:cubicBezTo>
                  <a:pt x="0" y="493485"/>
                  <a:pt x="159657" y="899885"/>
                  <a:pt x="319314" y="1306286"/>
                </a:cubicBezTo>
              </a:path>
            </a:pathLst>
          </a:custGeom>
          <a:noFill/>
          <a:ln w="1905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文字方塊 74"/>
          <p:cNvSpPr txBox="1"/>
          <p:nvPr/>
        </p:nvSpPr>
        <p:spPr>
          <a:xfrm>
            <a:off x="5873537" y="5703434"/>
            <a:ext cx="29576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Any potential value can satisfy KVL</a:t>
            </a:r>
            <a:endParaRPr lang="zh-TW" altLang="en-US" sz="2400" dirty="0"/>
          </a:p>
        </p:txBody>
      </p:sp>
      <p:grpSp>
        <p:nvGrpSpPr>
          <p:cNvPr id="76" name="群組 75"/>
          <p:cNvGrpSpPr/>
          <p:nvPr/>
        </p:nvGrpSpPr>
        <p:grpSpPr>
          <a:xfrm>
            <a:off x="6284543" y="3570307"/>
            <a:ext cx="1663522" cy="1433630"/>
            <a:chOff x="6102438" y="553065"/>
            <a:chExt cx="1663522" cy="1433630"/>
          </a:xfrm>
        </p:grpSpPr>
        <p:sp>
          <p:nvSpPr>
            <p:cNvPr id="77" name="矩形 76"/>
            <p:cNvSpPr/>
            <p:nvPr/>
          </p:nvSpPr>
          <p:spPr>
            <a:xfrm>
              <a:off x="6690574" y="553065"/>
              <a:ext cx="528034" cy="16327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8" name="矩形 77"/>
            <p:cNvSpPr/>
            <p:nvPr/>
          </p:nvSpPr>
          <p:spPr>
            <a:xfrm>
              <a:off x="6661596" y="1825625"/>
              <a:ext cx="585989" cy="16107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9" name="矩形 78"/>
            <p:cNvSpPr/>
            <p:nvPr/>
          </p:nvSpPr>
          <p:spPr>
            <a:xfrm rot="5400000">
              <a:off x="5922389" y="1175294"/>
              <a:ext cx="542550" cy="18245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0" name="矩形 79"/>
            <p:cNvSpPr/>
            <p:nvPr/>
          </p:nvSpPr>
          <p:spPr>
            <a:xfrm rot="5400000">
              <a:off x="7423469" y="1195686"/>
              <a:ext cx="543316" cy="14166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cxnSp>
        <p:nvCxnSpPr>
          <p:cNvPr id="81" name="直線接點 80"/>
          <p:cNvCxnSpPr>
            <a:stCxn id="79" idx="3"/>
          </p:cNvCxnSpPr>
          <p:nvPr/>
        </p:nvCxnSpPr>
        <p:spPr>
          <a:xfrm>
            <a:off x="6375769" y="4555037"/>
            <a:ext cx="0" cy="3683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接點 81"/>
          <p:cNvCxnSpPr>
            <a:endCxn id="80" idx="3"/>
          </p:cNvCxnSpPr>
          <p:nvPr/>
        </p:nvCxnSpPr>
        <p:spPr>
          <a:xfrm flipV="1">
            <a:off x="7873609" y="4555419"/>
            <a:ext cx="3623" cy="364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/>
          <p:cNvCxnSpPr>
            <a:stCxn id="79" idx="1"/>
          </p:cNvCxnSpPr>
          <p:nvPr/>
        </p:nvCxnSpPr>
        <p:spPr>
          <a:xfrm flipV="1">
            <a:off x="6375769" y="3679552"/>
            <a:ext cx="0" cy="332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接點 83"/>
          <p:cNvCxnSpPr>
            <a:stCxn id="77" idx="3"/>
          </p:cNvCxnSpPr>
          <p:nvPr/>
        </p:nvCxnSpPr>
        <p:spPr>
          <a:xfrm flipV="1">
            <a:off x="7400713" y="3643011"/>
            <a:ext cx="476519" cy="8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文字方塊 84"/>
          <p:cNvSpPr txBox="1"/>
          <p:nvPr/>
        </p:nvSpPr>
        <p:spPr>
          <a:xfrm>
            <a:off x="6617678" y="3166095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86" name="文字方塊 85"/>
          <p:cNvSpPr txBox="1"/>
          <p:nvPr/>
        </p:nvSpPr>
        <p:spPr>
          <a:xfrm>
            <a:off x="7352366" y="3156332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sp>
        <p:nvSpPr>
          <p:cNvPr id="87" name="文字方塊 86"/>
          <p:cNvSpPr txBox="1"/>
          <p:nvPr/>
        </p:nvSpPr>
        <p:spPr>
          <a:xfrm>
            <a:off x="7877234" y="4391300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sp>
        <p:nvSpPr>
          <p:cNvPr id="88" name="文字方塊 87"/>
          <p:cNvSpPr txBox="1"/>
          <p:nvPr/>
        </p:nvSpPr>
        <p:spPr>
          <a:xfrm>
            <a:off x="7877234" y="3643011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89" name="文字方塊 88"/>
          <p:cNvSpPr txBox="1"/>
          <p:nvPr/>
        </p:nvSpPr>
        <p:spPr>
          <a:xfrm>
            <a:off x="6586155" y="4890694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90" name="文字方塊 89"/>
          <p:cNvSpPr txBox="1"/>
          <p:nvPr/>
        </p:nvSpPr>
        <p:spPr>
          <a:xfrm>
            <a:off x="7321070" y="4878416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sp>
        <p:nvSpPr>
          <p:cNvPr id="91" name="文字方塊 90"/>
          <p:cNvSpPr txBox="1"/>
          <p:nvPr/>
        </p:nvSpPr>
        <p:spPr>
          <a:xfrm>
            <a:off x="5963124" y="3651946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92" name="文字方塊 91"/>
          <p:cNvSpPr txBox="1"/>
          <p:nvPr/>
        </p:nvSpPr>
        <p:spPr>
          <a:xfrm>
            <a:off x="5970085" y="4355190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cxnSp>
        <p:nvCxnSpPr>
          <p:cNvPr id="96" name="直線接點 95"/>
          <p:cNvCxnSpPr>
            <a:stCxn id="77" idx="1"/>
          </p:cNvCxnSpPr>
          <p:nvPr/>
        </p:nvCxnSpPr>
        <p:spPr>
          <a:xfrm flipH="1">
            <a:off x="6375769" y="3651946"/>
            <a:ext cx="49691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直線接點 96"/>
          <p:cNvCxnSpPr/>
          <p:nvPr/>
        </p:nvCxnSpPr>
        <p:spPr>
          <a:xfrm flipV="1">
            <a:off x="6372368" y="4912505"/>
            <a:ext cx="476519" cy="893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直線接點 97"/>
          <p:cNvCxnSpPr/>
          <p:nvPr/>
        </p:nvCxnSpPr>
        <p:spPr>
          <a:xfrm flipV="1">
            <a:off x="7895960" y="3627111"/>
            <a:ext cx="3623" cy="3641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直線接點 98"/>
          <p:cNvCxnSpPr/>
          <p:nvPr/>
        </p:nvCxnSpPr>
        <p:spPr>
          <a:xfrm>
            <a:off x="7472561" y="4929216"/>
            <a:ext cx="42179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接點 47"/>
          <p:cNvCxnSpPr/>
          <p:nvPr/>
        </p:nvCxnSpPr>
        <p:spPr>
          <a:xfrm flipH="1">
            <a:off x="5976762" y="4908337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接點 48"/>
          <p:cNvCxnSpPr/>
          <p:nvPr/>
        </p:nvCxnSpPr>
        <p:spPr>
          <a:xfrm flipH="1">
            <a:off x="5983723" y="3647778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/>
          <p:nvPr/>
        </p:nvCxnSpPr>
        <p:spPr>
          <a:xfrm flipH="1">
            <a:off x="7764700" y="3645803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 flipH="1">
            <a:off x="7772320" y="4925963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 rot="16200000" flipH="1">
            <a:off x="7698115" y="3569603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 rot="16200000" flipH="1">
            <a:off x="6181735" y="3539123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 rot="16200000" flipH="1">
            <a:off x="7689736" y="5047490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 rot="16200000" flipH="1">
            <a:off x="6188346" y="5023981"/>
            <a:ext cx="409245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866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68" grpId="0"/>
      <p:bldP spid="69" grpId="0"/>
      <p:bldP spid="74" grpId="0" animBg="1"/>
      <p:bldP spid="75" grpId="0"/>
      <p:bldP spid="85" grpId="0"/>
      <p:bldP spid="86" grpId="0"/>
      <p:bldP spid="87" grpId="0"/>
      <p:bldP spid="88" grpId="0"/>
      <p:bldP spid="89" grpId="0"/>
      <p:bldP spid="90" grpId="0"/>
      <p:bldP spid="91" grpId="0"/>
      <p:bldP spid="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node potentials</a:t>
            </a:r>
          </a:p>
          <a:p>
            <a:pPr lvl="1"/>
            <a:r>
              <a:rPr lang="en-US" altLang="zh-TW" dirty="0" smtClean="0"/>
              <a:t>3 unknown variables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72424" y="2789592"/>
            <a:ext cx="98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KVL:</a:t>
            </a:r>
            <a:endParaRPr lang="zh-TW" altLang="en-US" sz="2800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816" y="110441"/>
            <a:ext cx="4734395" cy="3142235"/>
          </a:xfrm>
          <a:prstGeom prst="rect">
            <a:avLst/>
          </a:prstGeom>
        </p:spPr>
      </p:pic>
      <p:sp>
        <p:nvSpPr>
          <p:cNvPr id="15" name="文字方塊 14"/>
          <p:cNvSpPr txBox="1"/>
          <p:nvPr/>
        </p:nvSpPr>
        <p:spPr>
          <a:xfrm>
            <a:off x="5914219" y="1581777"/>
            <a:ext cx="376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+</a:t>
            </a:r>
            <a:endParaRPr lang="zh-TW" altLang="en-US" sz="16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5914218" y="2078672"/>
            <a:ext cx="376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-</a:t>
            </a:r>
            <a:endParaRPr lang="zh-TW" altLang="en-US" sz="16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6197451" y="1201501"/>
            <a:ext cx="3763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+</a:t>
            </a:r>
            <a:endParaRPr lang="zh-TW" altLang="en-US" sz="1600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6651029" y="1212030"/>
            <a:ext cx="372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-</a:t>
            </a:r>
            <a:endParaRPr lang="zh-TW" altLang="en-US" sz="16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6987071" y="1542484"/>
            <a:ext cx="372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 smtClean="0"/>
              <a:t>+</a:t>
            </a:r>
            <a:endParaRPr lang="zh-TW" altLang="en-US" sz="16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987070" y="2099809"/>
            <a:ext cx="372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1600" dirty="0"/>
              <a:t>-</a:t>
            </a:r>
            <a:endParaRPr lang="zh-TW" altLang="en-US" sz="1600" dirty="0"/>
          </a:p>
        </p:txBody>
      </p:sp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82407"/>
              </p:ext>
            </p:extLst>
          </p:nvPr>
        </p:nvGraphicFramePr>
        <p:xfrm>
          <a:off x="1452494" y="4435763"/>
          <a:ext cx="12573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4" name="方程式" r:id="rId4" imgW="419040" imgH="228600" progId="Equation.3">
                  <p:embed/>
                </p:oleObj>
              </mc:Choice>
              <mc:Fallback>
                <p:oleObj name="方程式" r:id="rId4" imgW="419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494" y="4435763"/>
                        <a:ext cx="12573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9975790"/>
              </p:ext>
            </p:extLst>
          </p:nvPr>
        </p:nvGraphicFramePr>
        <p:xfrm>
          <a:off x="3108367" y="4426082"/>
          <a:ext cx="205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5" name="方程式" r:id="rId6" imgW="685800" imgH="228600" progId="Equation.3">
                  <p:embed/>
                </p:oleObj>
              </mc:Choice>
              <mc:Fallback>
                <p:oleObj name="方程式" r:id="rId6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67" y="4426082"/>
                        <a:ext cx="2057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物件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1606420"/>
              </p:ext>
            </p:extLst>
          </p:nvPr>
        </p:nvGraphicFramePr>
        <p:xfrm>
          <a:off x="5548260" y="4426800"/>
          <a:ext cx="1371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6" name="方程式" r:id="rId8" imgW="457200" imgH="228600" progId="Equation.3">
                  <p:embed/>
                </p:oleObj>
              </mc:Choice>
              <mc:Fallback>
                <p:oleObj name="方程式" r:id="rId8" imgW="457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8260" y="4426800"/>
                        <a:ext cx="1371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物件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578681"/>
              </p:ext>
            </p:extLst>
          </p:nvPr>
        </p:nvGraphicFramePr>
        <p:xfrm>
          <a:off x="1194917" y="3184747"/>
          <a:ext cx="21336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7" name="方程式" r:id="rId10" imgW="711000" imgH="228600" progId="Equation.3">
                  <p:embed/>
                </p:oleObj>
              </mc:Choice>
              <mc:Fallback>
                <p:oleObj name="方程式" r:id="rId10" imgW="7110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4917" y="3184747"/>
                        <a:ext cx="21336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194917" y="3952514"/>
            <a:ext cx="7524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Represent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b</a:t>
            </a:r>
            <a:r>
              <a:rPr lang="en-US" altLang="zh-TW" sz="2800" dirty="0" smtClean="0"/>
              <a:t>,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/>
              <a:t>c</a:t>
            </a:r>
            <a:r>
              <a:rPr lang="en-US" altLang="zh-TW" sz="2800" dirty="0" smtClean="0"/>
              <a:t> and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d</a:t>
            </a:r>
            <a:r>
              <a:rPr lang="en-US" altLang="zh-TW" sz="2800" dirty="0" smtClean="0"/>
              <a:t> by node potentials</a:t>
            </a:r>
            <a:endParaRPr lang="zh-TW" altLang="en-US" sz="2800" dirty="0"/>
          </a:p>
        </p:txBody>
      </p:sp>
      <p:grpSp>
        <p:nvGrpSpPr>
          <p:cNvPr id="26" name="群組 25"/>
          <p:cNvGrpSpPr/>
          <p:nvPr/>
        </p:nvGrpSpPr>
        <p:grpSpPr>
          <a:xfrm>
            <a:off x="1266036" y="5110171"/>
            <a:ext cx="3640428" cy="647700"/>
            <a:chOff x="1259313" y="5594017"/>
            <a:chExt cx="3640428" cy="647700"/>
          </a:xfrm>
        </p:grpSpPr>
        <p:sp>
          <p:nvSpPr>
            <p:cNvPr id="5" name="向右箭號 4"/>
            <p:cNvSpPr/>
            <p:nvPr/>
          </p:nvSpPr>
          <p:spPr>
            <a:xfrm>
              <a:off x="1259313" y="5680307"/>
              <a:ext cx="592428" cy="4966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25" name="物件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39629817"/>
                </p:ext>
              </p:extLst>
            </p:nvPr>
          </p:nvGraphicFramePr>
          <p:xfrm>
            <a:off x="1851741" y="5594017"/>
            <a:ext cx="3048000" cy="647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788" name="方程式" r:id="rId12" imgW="1015920" imgH="215640" progId="Equation.3">
                    <p:embed/>
                  </p:oleObj>
                </mc:Choice>
                <mc:Fallback>
                  <p:oleObj name="方程式" r:id="rId12" imgW="10159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1741" y="5594017"/>
                          <a:ext cx="3048000" cy="6477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文字方塊 26"/>
          <p:cNvSpPr txBox="1"/>
          <p:nvPr/>
        </p:nvSpPr>
        <p:spPr>
          <a:xfrm>
            <a:off x="6509532" y="5217628"/>
            <a:ext cx="2326716" cy="1384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KVL is automatically fulfilled!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63623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6" grpId="0"/>
      <p:bldP spid="17" grpId="0"/>
      <p:bldP spid="18" grpId="0"/>
      <p:bldP spid="19" grpId="0"/>
      <p:bldP spid="20" grpId="0"/>
      <p:bldP spid="4" grpId="0"/>
      <p:bldP spid="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node potentials</a:t>
            </a:r>
          </a:p>
          <a:p>
            <a:pPr lvl="1"/>
            <a:r>
              <a:rPr lang="en-US" altLang="zh-TW" dirty="0"/>
              <a:t>3 unknown variables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72424" y="2789592"/>
            <a:ext cx="98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KCL:</a:t>
            </a:r>
            <a:endParaRPr lang="zh-TW" altLang="en-US" sz="2800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816" y="110441"/>
            <a:ext cx="4734395" cy="3142235"/>
          </a:xfrm>
          <a:prstGeom prst="rect">
            <a:avLst/>
          </a:prstGeom>
        </p:spPr>
      </p:pic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464794"/>
              </p:ext>
            </p:extLst>
          </p:nvPr>
        </p:nvGraphicFramePr>
        <p:xfrm>
          <a:off x="651180" y="4419266"/>
          <a:ext cx="20574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8" name="方程式" r:id="rId4" imgW="685800" imgH="431640" progId="Equation.3">
                  <p:embed/>
                </p:oleObj>
              </mc:Choice>
              <mc:Fallback>
                <p:oleObj name="方程式" r:id="rId4" imgW="685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80" y="4419266"/>
                        <a:ext cx="2057400" cy="129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4389022"/>
              </p:ext>
            </p:extLst>
          </p:nvPr>
        </p:nvGraphicFramePr>
        <p:xfrm>
          <a:off x="3249613" y="4416425"/>
          <a:ext cx="16383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69" name="方程式" r:id="rId6" imgW="545760" imgH="431640" progId="Equation.3">
                  <p:embed/>
                </p:oleObj>
              </mc:Choice>
              <mc:Fallback>
                <p:oleObj name="方程式" r:id="rId6" imgW="5457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4416425"/>
                        <a:ext cx="1638300" cy="129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物件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116178"/>
              </p:ext>
            </p:extLst>
          </p:nvPr>
        </p:nvGraphicFramePr>
        <p:xfrm>
          <a:off x="5429250" y="4416641"/>
          <a:ext cx="30861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0" name="方程式" r:id="rId8" imgW="1028520" imgH="431640" progId="Equation.3">
                  <p:embed/>
                </p:oleObj>
              </mc:Choice>
              <mc:Fallback>
                <p:oleObj name="方程式" r:id="rId8" imgW="10285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0" y="4416641"/>
                        <a:ext cx="3086100" cy="1295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物件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8595982"/>
              </p:ext>
            </p:extLst>
          </p:nvPr>
        </p:nvGraphicFramePr>
        <p:xfrm>
          <a:off x="2263711" y="3275320"/>
          <a:ext cx="3200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71" name="方程式" r:id="rId10" imgW="1066680" imgH="228600" progId="Equation.3">
                  <p:embed/>
                </p:oleObj>
              </mc:Choice>
              <mc:Fallback>
                <p:oleObj name="方程式" r:id="rId10" imgW="1066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3711" y="3275320"/>
                        <a:ext cx="3200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1281992" y="3870777"/>
            <a:ext cx="6074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Represent 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 smtClean="0"/>
              <a:t>a</a:t>
            </a:r>
            <a:r>
              <a:rPr lang="en-US" altLang="zh-TW" sz="2800" dirty="0" smtClean="0"/>
              <a:t>, 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 smtClean="0"/>
              <a:t>b</a:t>
            </a:r>
            <a:r>
              <a:rPr lang="en-US" altLang="zh-TW" sz="2800" dirty="0" smtClean="0"/>
              <a:t> and </a:t>
            </a:r>
            <a:r>
              <a:rPr lang="en-US" altLang="zh-TW" sz="2800" dirty="0" err="1" smtClean="0"/>
              <a:t>i</a:t>
            </a:r>
            <a:r>
              <a:rPr lang="en-US" altLang="zh-TW" sz="2800" baseline="-25000" dirty="0" err="1" smtClean="0"/>
              <a:t>c</a:t>
            </a:r>
            <a:r>
              <a:rPr lang="en-US" altLang="zh-TW" sz="2800" dirty="0" smtClean="0"/>
              <a:t> by node potentials</a:t>
            </a:r>
            <a:endParaRPr lang="zh-TW" altLang="en-US" sz="2800" dirty="0"/>
          </a:p>
        </p:txBody>
      </p:sp>
      <p:cxnSp>
        <p:nvCxnSpPr>
          <p:cNvPr id="7" name="直線單箭頭接點 6"/>
          <p:cNvCxnSpPr/>
          <p:nvPr/>
        </p:nvCxnSpPr>
        <p:spPr>
          <a:xfrm>
            <a:off x="4941389" y="1023161"/>
            <a:ext cx="641796" cy="2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/>
          <p:nvPr/>
        </p:nvCxnSpPr>
        <p:spPr>
          <a:xfrm flipH="1">
            <a:off x="6327115" y="1032064"/>
            <a:ext cx="641796" cy="2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單箭頭接點 28"/>
          <p:cNvCxnSpPr/>
          <p:nvPr/>
        </p:nvCxnSpPr>
        <p:spPr>
          <a:xfrm rot="16200000">
            <a:off x="5838578" y="2019983"/>
            <a:ext cx="641796" cy="2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文字方塊 29"/>
          <p:cNvSpPr txBox="1"/>
          <p:nvPr/>
        </p:nvSpPr>
        <p:spPr>
          <a:xfrm>
            <a:off x="2002765" y="5780821"/>
            <a:ext cx="508376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Can we always represent current by node potentials (discuss later)?</a:t>
            </a:r>
            <a:endParaRPr lang="zh-TW" altLang="en-US" sz="2800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959586" y="3313167"/>
            <a:ext cx="1440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Node v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: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89967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" grpId="0"/>
      <p:bldP spid="30" grpId="0" animBg="1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Find node potentials</a:t>
            </a:r>
          </a:p>
          <a:p>
            <a:pPr lvl="1"/>
            <a:r>
              <a:rPr lang="en-US" altLang="zh-TW" dirty="0" smtClean="0"/>
              <a:t>Need 3 equations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72424" y="2789592"/>
            <a:ext cx="986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KCL:</a:t>
            </a:r>
            <a:endParaRPr lang="zh-TW" altLang="en-US" sz="2800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0816" y="110441"/>
            <a:ext cx="4734395" cy="3142235"/>
          </a:xfrm>
          <a:prstGeom prst="rect">
            <a:avLst/>
          </a:prstGeom>
        </p:spPr>
      </p:pic>
      <p:graphicFrame>
        <p:nvGraphicFramePr>
          <p:cNvPr id="24" name="物件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011261"/>
              </p:ext>
            </p:extLst>
          </p:nvPr>
        </p:nvGraphicFramePr>
        <p:xfrm>
          <a:off x="2513013" y="3112487"/>
          <a:ext cx="54102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6" name="方程式" r:id="rId4" imgW="1803240" imgH="431640" progId="Equation.3">
                  <p:embed/>
                </p:oleObj>
              </mc:Choice>
              <mc:Fallback>
                <p:oleObj name="方程式" r:id="rId4" imgW="18032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3112487"/>
                        <a:ext cx="54102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文字方塊 31"/>
          <p:cNvSpPr txBox="1"/>
          <p:nvPr/>
        </p:nvSpPr>
        <p:spPr>
          <a:xfrm>
            <a:off x="1079164" y="3456325"/>
            <a:ext cx="1440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Node v</a:t>
            </a:r>
            <a:r>
              <a:rPr lang="en-US" altLang="zh-TW" sz="2800" baseline="-25000" dirty="0" smtClean="0"/>
              <a:t>1</a:t>
            </a:r>
            <a:r>
              <a:rPr lang="en-US" altLang="zh-TW" sz="2800" dirty="0" smtClean="0"/>
              <a:t>: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1072426" y="4507595"/>
            <a:ext cx="1440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Node v</a:t>
            </a:r>
            <a:r>
              <a:rPr lang="en-US" altLang="zh-TW" sz="2800" baseline="-25000" dirty="0"/>
              <a:t>2</a:t>
            </a:r>
            <a:r>
              <a:rPr lang="en-US" altLang="zh-TW" sz="2800" dirty="0" smtClean="0"/>
              <a:t>:</a:t>
            </a:r>
            <a:endParaRPr lang="zh-TW" altLang="en-US" sz="2800" dirty="0"/>
          </a:p>
        </p:txBody>
      </p:sp>
      <p:sp>
        <p:nvSpPr>
          <p:cNvPr id="17" name="文字方塊 16"/>
          <p:cNvSpPr txBox="1"/>
          <p:nvPr/>
        </p:nvSpPr>
        <p:spPr>
          <a:xfrm>
            <a:off x="1072426" y="5671853"/>
            <a:ext cx="14405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Node v</a:t>
            </a:r>
            <a:r>
              <a:rPr lang="en-US" altLang="zh-TW" sz="2800" baseline="-25000" dirty="0"/>
              <a:t>3</a:t>
            </a:r>
            <a:r>
              <a:rPr lang="en-US" altLang="zh-TW" sz="2800" dirty="0" smtClean="0"/>
              <a:t>:</a:t>
            </a:r>
            <a:endParaRPr lang="zh-TW" altLang="en-US" sz="2800" dirty="0"/>
          </a:p>
        </p:txBody>
      </p:sp>
      <p:graphicFrame>
        <p:nvGraphicFramePr>
          <p:cNvPr id="18" name="物件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3688791"/>
              </p:ext>
            </p:extLst>
          </p:nvPr>
        </p:nvGraphicFramePr>
        <p:xfrm>
          <a:off x="2513013" y="4208478"/>
          <a:ext cx="48387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7" name="方程式" r:id="rId6" imgW="1612800" imgH="431640" progId="Equation.3">
                  <p:embed/>
                </p:oleObj>
              </mc:Choice>
              <mc:Fallback>
                <p:oleObj name="方程式" r:id="rId6" imgW="1612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4208478"/>
                        <a:ext cx="4838700" cy="1295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物件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79945"/>
              </p:ext>
            </p:extLst>
          </p:nvPr>
        </p:nvGraphicFramePr>
        <p:xfrm>
          <a:off x="2513013" y="5391459"/>
          <a:ext cx="3238500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28" name="方程式" r:id="rId8" imgW="1079280" imgH="444240" progId="Equation.3">
                  <p:embed/>
                </p:oleObj>
              </mc:Choice>
              <mc:Fallback>
                <p:oleObj name="方程式" r:id="rId8" imgW="107928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3013" y="5391459"/>
                        <a:ext cx="3238500" cy="1333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0670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Node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Target: Find node potentials</a:t>
            </a:r>
          </a:p>
          <a:p>
            <a:r>
              <a:rPr lang="en-US" altLang="zh-TW" dirty="0" smtClean="0"/>
              <a:t>Steps</a:t>
            </a:r>
            <a:endParaRPr lang="en-US" altLang="zh-TW" dirty="0"/>
          </a:p>
          <a:p>
            <a:pPr lvl="1"/>
            <a:r>
              <a:rPr lang="en-US" altLang="zh-TW" dirty="0" smtClean="0"/>
              <a:t>1. Set a node as reference point</a:t>
            </a:r>
          </a:p>
          <a:p>
            <a:pPr lvl="1"/>
            <a:r>
              <a:rPr lang="en-US" altLang="zh-TW" dirty="0" smtClean="0"/>
              <a:t>2. Find nodes with unknown node potentials</a:t>
            </a:r>
          </a:p>
          <a:p>
            <a:pPr lvl="1"/>
            <a:r>
              <a:rPr lang="en-US" altLang="zh-TW" dirty="0"/>
              <a:t>3</a:t>
            </a:r>
            <a:r>
              <a:rPr lang="en-US" altLang="zh-TW" dirty="0" smtClean="0"/>
              <a:t>. KCL for these nodes</a:t>
            </a:r>
          </a:p>
          <a:p>
            <a:pPr lvl="2"/>
            <a:r>
              <a:rPr lang="en-US" altLang="zh-TW" sz="2400" dirty="0" smtClean="0"/>
              <a:t>Input currents = output currents</a:t>
            </a:r>
          </a:p>
          <a:p>
            <a:pPr lvl="2"/>
            <a:r>
              <a:rPr lang="en-US" altLang="zh-TW" sz="2400" dirty="0" smtClean="0"/>
              <a:t>Represent unknown current by node potentials </a:t>
            </a:r>
          </a:p>
          <a:p>
            <a:pPr lvl="3"/>
            <a:r>
              <a:rPr lang="en-US" altLang="zh-TW" sz="2400" dirty="0" smtClean="0">
                <a:solidFill>
                  <a:srgbClr val="FF0000"/>
                </a:solidFill>
              </a:rPr>
              <a:t>Always possible?</a:t>
            </a:r>
            <a:endParaRPr lang="en-US" altLang="zh-TW" sz="2400" dirty="0">
              <a:solidFill>
                <a:srgbClr val="FF0000"/>
              </a:solidFill>
            </a:endParaRPr>
          </a:p>
          <a:p>
            <a:pPr lvl="1"/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9461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8</a:t>
            </a:r>
            <a:r>
              <a:rPr lang="en-US" altLang="zh-TW" dirty="0" smtClean="0"/>
              <a:t> </a:t>
            </a:r>
            <a:r>
              <a:rPr lang="en-US" altLang="zh-TW" dirty="0"/>
              <a:t>K</a:t>
            </a:r>
            <a:r>
              <a:rPr lang="en-US" altLang="zh-TW" dirty="0" smtClean="0"/>
              <a:t>inds of Branches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endParaRPr lang="en-US" altLang="zh-TW" sz="2400" dirty="0" smtClean="0"/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r>
              <a:rPr lang="en-US" altLang="zh-TW" sz="2400" dirty="0" smtClean="0"/>
              <a:t>There are only 8 kind of branches </a:t>
            </a:r>
          </a:p>
          <a:p>
            <a:pPr lvl="1"/>
            <a:r>
              <a:rPr lang="en-US" altLang="zh-TW" dirty="0" smtClean="0"/>
              <a:t>1. None</a:t>
            </a:r>
          </a:p>
          <a:p>
            <a:pPr lvl="1"/>
            <a:r>
              <a:rPr lang="en-US" altLang="zh-TW" dirty="0" smtClean="0"/>
              <a:t>2. Resistor</a:t>
            </a:r>
          </a:p>
          <a:p>
            <a:pPr lvl="1"/>
            <a:r>
              <a:rPr lang="en-US" altLang="zh-TW" dirty="0" smtClean="0"/>
              <a:t>3. Current </a:t>
            </a:r>
          </a:p>
          <a:p>
            <a:pPr lvl="1"/>
            <a:r>
              <a:rPr lang="en-US" altLang="zh-TW" dirty="0" smtClean="0"/>
              <a:t>4. Current + Resistor</a:t>
            </a:r>
          </a:p>
          <a:p>
            <a:pPr lvl="1"/>
            <a:r>
              <a:rPr lang="en-US" altLang="zh-TW" dirty="0"/>
              <a:t>5</a:t>
            </a:r>
            <a:r>
              <a:rPr lang="en-US" altLang="zh-TW" dirty="0" smtClean="0"/>
              <a:t>. </a:t>
            </a:r>
            <a:r>
              <a:rPr lang="en-US" altLang="zh-TW" dirty="0"/>
              <a:t>Voltage</a:t>
            </a:r>
          </a:p>
          <a:p>
            <a:pPr lvl="1"/>
            <a:r>
              <a:rPr lang="en-US" altLang="zh-TW" dirty="0"/>
              <a:t>6</a:t>
            </a:r>
            <a:r>
              <a:rPr lang="en-US" altLang="zh-TW" dirty="0" smtClean="0"/>
              <a:t>. </a:t>
            </a:r>
            <a:r>
              <a:rPr lang="en-US" altLang="zh-TW" dirty="0"/>
              <a:t>Voltage + R</a:t>
            </a:r>
            <a:r>
              <a:rPr lang="en-US" altLang="zh-TW" dirty="0" smtClean="0"/>
              <a:t>esistor</a:t>
            </a:r>
          </a:p>
          <a:p>
            <a:pPr lvl="1"/>
            <a:r>
              <a:rPr lang="en-US" altLang="zh-TW" dirty="0" smtClean="0"/>
              <a:t>7. Voltage + </a:t>
            </a:r>
            <a:r>
              <a:rPr lang="en-US" altLang="zh-TW" dirty="0"/>
              <a:t>Current </a:t>
            </a:r>
          </a:p>
          <a:p>
            <a:pPr lvl="1"/>
            <a:r>
              <a:rPr lang="en-US" altLang="zh-TW" dirty="0" smtClean="0"/>
              <a:t>8. </a:t>
            </a:r>
            <a:r>
              <a:rPr lang="en-US" altLang="zh-TW" dirty="0"/>
              <a:t>Current </a:t>
            </a:r>
            <a:r>
              <a:rPr lang="en-US" altLang="zh-TW" dirty="0" smtClean="0"/>
              <a:t>+ Resistor </a:t>
            </a:r>
            <a:r>
              <a:rPr lang="en-US" altLang="zh-TW" dirty="0"/>
              <a:t>+ </a:t>
            </a:r>
            <a:r>
              <a:rPr lang="en-US" altLang="zh-TW" dirty="0" smtClean="0"/>
              <a:t>Voltage</a:t>
            </a:r>
            <a:endParaRPr lang="en-US" altLang="zh-TW" dirty="0"/>
          </a:p>
          <a:p>
            <a:endParaRPr lang="en-US" altLang="zh-TW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5002124" y="1885313"/>
            <a:ext cx="3024782" cy="954107"/>
          </a:xfrm>
          <a:prstGeom prst="rect">
            <a:avLst/>
          </a:prstGeom>
          <a:solidFill>
            <a:srgbClr val="92D050"/>
          </a:solidFill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smtClean="0"/>
              <a:t>Represent </a:t>
            </a:r>
            <a:r>
              <a:rPr lang="en-US" altLang="zh-TW" sz="2800" dirty="0" err="1" smtClean="0"/>
              <a:t>i</a:t>
            </a:r>
            <a:r>
              <a:rPr lang="en-US" altLang="zh-TW" sz="2800" dirty="0" smtClean="0"/>
              <a:t> by node potentials</a:t>
            </a:r>
            <a:endParaRPr lang="zh-TW" altLang="en-US" sz="2800" dirty="0"/>
          </a:p>
        </p:txBody>
      </p:sp>
      <p:grpSp>
        <p:nvGrpSpPr>
          <p:cNvPr id="7" name="群組 6"/>
          <p:cNvGrpSpPr/>
          <p:nvPr/>
        </p:nvGrpSpPr>
        <p:grpSpPr>
          <a:xfrm>
            <a:off x="1662509" y="1690689"/>
            <a:ext cx="2637176" cy="1422291"/>
            <a:chOff x="2386409" y="1634499"/>
            <a:chExt cx="2637176" cy="1422291"/>
          </a:xfrm>
        </p:grpSpPr>
        <p:sp>
          <p:nvSpPr>
            <p:cNvPr id="9" name="橢圓 8"/>
            <p:cNvSpPr/>
            <p:nvPr/>
          </p:nvSpPr>
          <p:spPr>
            <a:xfrm>
              <a:off x="4128689" y="2306177"/>
              <a:ext cx="266700" cy="266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4" name="群組 3"/>
            <p:cNvGrpSpPr/>
            <p:nvPr/>
          </p:nvGrpSpPr>
          <p:grpSpPr>
            <a:xfrm rot="16200000">
              <a:off x="3257549" y="1568620"/>
              <a:ext cx="0" cy="1742280"/>
              <a:chOff x="6254749" y="2489994"/>
              <a:chExt cx="0" cy="1742280"/>
            </a:xfrm>
          </p:grpSpPr>
          <p:cxnSp>
            <p:nvCxnSpPr>
              <p:cNvPr id="13" name="直線接點 12"/>
              <p:cNvCxnSpPr/>
              <p:nvPr/>
            </p:nvCxnSpPr>
            <p:spPr>
              <a:xfrm>
                <a:off x="6254749" y="2489994"/>
                <a:ext cx="0" cy="5040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線接點 14"/>
              <p:cNvCxnSpPr/>
              <p:nvPr/>
            </p:nvCxnSpPr>
            <p:spPr>
              <a:xfrm>
                <a:off x="6254749" y="2932112"/>
                <a:ext cx="0" cy="7961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直線接點 15"/>
              <p:cNvCxnSpPr/>
              <p:nvPr/>
            </p:nvCxnSpPr>
            <p:spPr>
              <a:xfrm>
                <a:off x="6254749" y="3728244"/>
                <a:ext cx="0" cy="5040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0" name="直線接點 19"/>
            <p:cNvCxnSpPr/>
            <p:nvPr/>
          </p:nvCxnSpPr>
          <p:spPr>
            <a:xfrm flipH="1">
              <a:off x="2720975" y="2224810"/>
              <a:ext cx="1123156" cy="1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14566817"/>
                </p:ext>
              </p:extLst>
            </p:nvPr>
          </p:nvGraphicFramePr>
          <p:xfrm>
            <a:off x="3191272" y="1825624"/>
            <a:ext cx="182562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35" name="方程式" r:id="rId3" imgW="88560" imgH="164880" progId="Equation.3">
                    <p:embed/>
                  </p:oleObj>
                </mc:Choice>
                <mc:Fallback>
                  <p:oleObj name="方程式" r:id="rId3" imgW="8856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91272" y="1825624"/>
                          <a:ext cx="182562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6" name="文字方塊 25"/>
            <p:cNvSpPr txBox="1"/>
            <p:nvPr/>
          </p:nvSpPr>
          <p:spPr>
            <a:xfrm>
              <a:off x="2584648" y="2533570"/>
              <a:ext cx="131762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zh-TW" sz="2800" dirty="0" smtClean="0"/>
                <a:t>branch</a:t>
              </a:r>
              <a:endParaRPr lang="zh-TW" altLang="en-US" sz="2800" dirty="0"/>
            </a:p>
          </p:txBody>
        </p:sp>
        <p:grpSp>
          <p:nvGrpSpPr>
            <p:cNvPr id="19" name="群組 18"/>
            <p:cNvGrpSpPr/>
            <p:nvPr/>
          </p:nvGrpSpPr>
          <p:grpSpPr>
            <a:xfrm rot="11814696">
              <a:off x="4246768" y="1634499"/>
              <a:ext cx="138340" cy="665956"/>
              <a:chOff x="6254749" y="2489994"/>
              <a:chExt cx="0" cy="1742280"/>
            </a:xfrm>
          </p:grpSpPr>
          <p:cxnSp>
            <p:nvCxnSpPr>
              <p:cNvPr id="21" name="直線接點 20"/>
              <p:cNvCxnSpPr/>
              <p:nvPr/>
            </p:nvCxnSpPr>
            <p:spPr>
              <a:xfrm>
                <a:off x="6254749" y="2489994"/>
                <a:ext cx="0" cy="5040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直線接點 21"/>
              <p:cNvCxnSpPr/>
              <p:nvPr/>
            </p:nvCxnSpPr>
            <p:spPr>
              <a:xfrm>
                <a:off x="6254749" y="2932112"/>
                <a:ext cx="0" cy="7961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直線接點 22"/>
              <p:cNvCxnSpPr/>
              <p:nvPr/>
            </p:nvCxnSpPr>
            <p:spPr>
              <a:xfrm>
                <a:off x="6254749" y="3728244"/>
                <a:ext cx="0" cy="5040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8" name="群組 27"/>
            <p:cNvGrpSpPr/>
            <p:nvPr/>
          </p:nvGrpSpPr>
          <p:grpSpPr>
            <a:xfrm rot="15001059">
              <a:off x="4615561" y="1882310"/>
              <a:ext cx="138340" cy="665956"/>
              <a:chOff x="6254749" y="2489994"/>
              <a:chExt cx="0" cy="1742280"/>
            </a:xfrm>
          </p:grpSpPr>
          <p:cxnSp>
            <p:nvCxnSpPr>
              <p:cNvPr id="29" name="直線接點 28"/>
              <p:cNvCxnSpPr/>
              <p:nvPr/>
            </p:nvCxnSpPr>
            <p:spPr>
              <a:xfrm>
                <a:off x="6254749" y="2489994"/>
                <a:ext cx="0" cy="5040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線接點 29"/>
              <p:cNvCxnSpPr/>
              <p:nvPr/>
            </p:nvCxnSpPr>
            <p:spPr>
              <a:xfrm>
                <a:off x="6254749" y="2932112"/>
                <a:ext cx="0" cy="7961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線接點 30"/>
              <p:cNvCxnSpPr/>
              <p:nvPr/>
            </p:nvCxnSpPr>
            <p:spPr>
              <a:xfrm>
                <a:off x="6254749" y="3728244"/>
                <a:ext cx="0" cy="5040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2" name="群組 31"/>
            <p:cNvGrpSpPr/>
            <p:nvPr/>
          </p:nvGrpSpPr>
          <p:grpSpPr>
            <a:xfrm rot="17713921">
              <a:off x="4621437" y="2273707"/>
              <a:ext cx="138340" cy="665956"/>
              <a:chOff x="6254749" y="2489994"/>
              <a:chExt cx="0" cy="1742280"/>
            </a:xfrm>
          </p:grpSpPr>
          <p:cxnSp>
            <p:nvCxnSpPr>
              <p:cNvPr id="33" name="直線接點 32"/>
              <p:cNvCxnSpPr/>
              <p:nvPr/>
            </p:nvCxnSpPr>
            <p:spPr>
              <a:xfrm>
                <a:off x="6254749" y="2489994"/>
                <a:ext cx="0" cy="5040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直線接點 33"/>
              <p:cNvCxnSpPr/>
              <p:nvPr/>
            </p:nvCxnSpPr>
            <p:spPr>
              <a:xfrm>
                <a:off x="6254749" y="2932112"/>
                <a:ext cx="0" cy="796132"/>
              </a:xfrm>
              <a:prstGeom prst="line">
                <a:avLst/>
              </a:prstGeom>
              <a:ln w="38100">
                <a:solidFill>
                  <a:schemeClr val="tx1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直線接點 34"/>
              <p:cNvCxnSpPr/>
              <p:nvPr/>
            </p:nvCxnSpPr>
            <p:spPr>
              <a:xfrm>
                <a:off x="6254749" y="3728244"/>
                <a:ext cx="0" cy="50403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AutoShape 32" descr="http://image.tupian114.com/20140417/14462347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3" y="4341811"/>
            <a:ext cx="354011" cy="354011"/>
          </a:xfrm>
          <a:prstGeom prst="rect">
            <a:avLst/>
          </a:prstGeom>
        </p:spPr>
      </p:pic>
      <p:pic>
        <p:nvPicPr>
          <p:cNvPr id="36" name="圖片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3" y="4695822"/>
            <a:ext cx="354011" cy="354011"/>
          </a:xfrm>
          <a:prstGeom prst="rect">
            <a:avLst/>
          </a:prstGeom>
        </p:spPr>
      </p:pic>
      <p:pic>
        <p:nvPicPr>
          <p:cNvPr id="37" name="圖片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863" y="5902322"/>
            <a:ext cx="354011" cy="354011"/>
          </a:xfrm>
          <a:prstGeom prst="rect">
            <a:avLst/>
          </a:prstGeom>
        </p:spPr>
      </p:pic>
      <p:pic>
        <p:nvPicPr>
          <p:cNvPr id="38" name="圖片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037" y="6264266"/>
            <a:ext cx="354011" cy="354011"/>
          </a:xfrm>
          <a:prstGeom prst="rect">
            <a:avLst/>
          </a:prstGeom>
        </p:spPr>
      </p:pic>
      <p:grpSp>
        <p:nvGrpSpPr>
          <p:cNvPr id="48" name="群組 47"/>
          <p:cNvGrpSpPr/>
          <p:nvPr/>
        </p:nvGrpSpPr>
        <p:grpSpPr>
          <a:xfrm>
            <a:off x="5325268" y="4089601"/>
            <a:ext cx="2650094" cy="1607937"/>
            <a:chOff x="5325268" y="4089601"/>
            <a:chExt cx="2650094" cy="1607937"/>
          </a:xfrm>
        </p:grpSpPr>
        <p:sp>
          <p:nvSpPr>
            <p:cNvPr id="39" name="橢圓 38"/>
            <p:cNvSpPr/>
            <p:nvPr/>
          </p:nvSpPr>
          <p:spPr>
            <a:xfrm>
              <a:off x="7598156" y="4387568"/>
              <a:ext cx="266700" cy="266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4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83348342"/>
                </p:ext>
              </p:extLst>
            </p:nvPr>
          </p:nvGraphicFramePr>
          <p:xfrm>
            <a:off x="7634049" y="4608504"/>
            <a:ext cx="341313" cy="474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36" name="方程式" r:id="rId6" imgW="164880" imgH="228600" progId="Equation.3">
                    <p:embed/>
                  </p:oleObj>
                </mc:Choice>
                <mc:Fallback>
                  <p:oleObj name="方程式" r:id="rId6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4049" y="4608504"/>
                          <a:ext cx="341313" cy="474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41" name="圖片 40"/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603990" y="4319815"/>
              <a:ext cx="1968678" cy="400050"/>
            </a:xfrm>
            <a:prstGeom prst="rect">
              <a:avLst/>
            </a:prstGeom>
          </p:spPr>
        </p:pic>
        <p:grpSp>
          <p:nvGrpSpPr>
            <p:cNvPr id="42" name="群組 41"/>
            <p:cNvGrpSpPr/>
            <p:nvPr/>
          </p:nvGrpSpPr>
          <p:grpSpPr>
            <a:xfrm>
              <a:off x="5325268" y="4411633"/>
              <a:ext cx="350045" cy="712817"/>
              <a:chOff x="1925637" y="4537699"/>
              <a:chExt cx="350045" cy="712817"/>
            </a:xfrm>
          </p:grpSpPr>
          <p:sp>
            <p:nvSpPr>
              <p:cNvPr id="43" name="橢圓 42"/>
              <p:cNvSpPr/>
              <p:nvPr/>
            </p:nvSpPr>
            <p:spPr>
              <a:xfrm>
                <a:off x="1925637" y="4537699"/>
                <a:ext cx="266700" cy="2667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aphicFrame>
            <p:nvGraphicFramePr>
              <p:cNvPr id="44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48258718"/>
                  </p:ext>
                </p:extLst>
              </p:nvPr>
            </p:nvGraphicFramePr>
            <p:xfrm>
              <a:off x="1934369" y="4748866"/>
              <a:ext cx="341313" cy="5016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4637" name="方程式" r:id="rId9" imgW="164880" imgH="241200" progId="Equation.3">
                      <p:embed/>
                    </p:oleObj>
                  </mc:Choice>
                  <mc:Fallback>
                    <p:oleObj name="方程式" r:id="rId9" imgW="1648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4369" y="4748866"/>
                            <a:ext cx="341313" cy="5016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45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4107136"/>
                </p:ext>
              </p:extLst>
            </p:nvPr>
          </p:nvGraphicFramePr>
          <p:xfrm>
            <a:off x="6412556" y="4089601"/>
            <a:ext cx="315913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38" name="方程式" r:id="rId11" imgW="152280" imgH="164880" progId="Equation.3">
                    <p:embed/>
                  </p:oleObj>
                </mc:Choice>
                <mc:Fallback>
                  <p:oleObj name="方程式" r:id="rId11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12556" y="4089601"/>
                          <a:ext cx="315913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2863644"/>
                </p:ext>
              </p:extLst>
            </p:nvPr>
          </p:nvGraphicFramePr>
          <p:xfrm>
            <a:off x="5916613" y="4827588"/>
            <a:ext cx="1368425" cy="869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639" name="方程式" r:id="rId13" imgW="660240" imgH="419040" progId="Equation.3">
                    <p:embed/>
                  </p:oleObj>
                </mc:Choice>
                <mc:Fallback>
                  <p:oleObj name="方程式" r:id="rId13" imgW="66024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6613" y="4827588"/>
                          <a:ext cx="1368425" cy="869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7" name="直線接點 46"/>
            <p:cNvCxnSpPr/>
            <p:nvPr/>
          </p:nvCxnSpPr>
          <p:spPr>
            <a:xfrm flipH="1" flipV="1">
              <a:off x="5818185" y="4771138"/>
              <a:ext cx="1617191" cy="10094"/>
            </a:xfrm>
            <a:prstGeom prst="line">
              <a:avLst/>
            </a:prstGeom>
            <a:ln w="38100">
              <a:solidFill>
                <a:schemeClr val="tx1"/>
              </a:solidFill>
              <a:head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圖片 4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467" y="3987800"/>
            <a:ext cx="354011" cy="354011"/>
          </a:xfrm>
          <a:prstGeom prst="rect">
            <a:avLst/>
          </a:prstGeom>
        </p:spPr>
      </p:pic>
      <p:sp>
        <p:nvSpPr>
          <p:cNvPr id="50" name="橢圓 49"/>
          <p:cNvSpPr/>
          <p:nvPr/>
        </p:nvSpPr>
        <p:spPr>
          <a:xfrm>
            <a:off x="1372989" y="2362367"/>
            <a:ext cx="2667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046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7176" y="2730854"/>
            <a:ext cx="4745491" cy="1962211"/>
          </a:xfrm>
          <a:prstGeom prst="rect">
            <a:avLst/>
          </a:prstGeom>
        </p:spPr>
      </p:pic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526279"/>
              </p:ext>
            </p:extLst>
          </p:nvPr>
        </p:nvGraphicFramePr>
        <p:xfrm>
          <a:off x="5964224" y="3754646"/>
          <a:ext cx="34131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5" name="方程式" r:id="rId4" imgW="164880" imgH="228600" progId="Equation.3">
                  <p:embed/>
                </p:oleObj>
              </mc:Choice>
              <mc:Fallback>
                <p:oleObj name="方程式" r:id="rId4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64224" y="3754646"/>
                        <a:ext cx="34131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598035"/>
              </p:ext>
            </p:extLst>
          </p:nvPr>
        </p:nvGraphicFramePr>
        <p:xfrm>
          <a:off x="2519253" y="3252310"/>
          <a:ext cx="341313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6" name="方程式" r:id="rId6" imgW="164880" imgH="241200" progId="Equation.3">
                  <p:embed/>
                </p:oleObj>
              </mc:Choice>
              <mc:Fallback>
                <p:oleObj name="方程式" r:id="rId6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9253" y="3252310"/>
                        <a:ext cx="341313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接點 10"/>
          <p:cNvCxnSpPr/>
          <p:nvPr/>
        </p:nvCxnSpPr>
        <p:spPr>
          <a:xfrm flipH="1">
            <a:off x="4746455" y="4314505"/>
            <a:ext cx="981245" cy="922"/>
          </a:xfrm>
          <a:prstGeom prst="line">
            <a:avLst/>
          </a:prstGeom>
          <a:ln w="381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0370312"/>
              </p:ext>
            </p:extLst>
          </p:nvPr>
        </p:nvGraphicFramePr>
        <p:xfrm>
          <a:off x="3966308" y="3783342"/>
          <a:ext cx="89217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7" name="方程式" r:id="rId8" imgW="431640" imgH="241200" progId="Equation.3">
                  <p:embed/>
                </p:oleObj>
              </mc:Choice>
              <mc:Fallback>
                <p:oleObj name="方程式" r:id="rId8" imgW="431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6308" y="3783342"/>
                        <a:ext cx="89217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484756"/>
              </p:ext>
            </p:extLst>
          </p:nvPr>
        </p:nvGraphicFramePr>
        <p:xfrm>
          <a:off x="4206403" y="4433939"/>
          <a:ext cx="2081213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28" name="方程式" r:id="rId10" imgW="1002960" imgH="457200" progId="Equation.3">
                  <p:embed/>
                </p:oleObj>
              </mc:Choice>
              <mc:Fallback>
                <p:oleObj name="方程式" r:id="rId10" imgW="1002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6403" y="4433939"/>
                        <a:ext cx="2081213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 smtClean="0"/>
              <a:t>Branch:</a:t>
            </a:r>
            <a:r>
              <a:rPr lang="zh-TW" altLang="en-US" dirty="0" smtClean="0"/>
              <a:t> </a:t>
            </a:r>
            <a:r>
              <a:rPr lang="en-US" altLang="zh-TW" dirty="0" smtClean="0"/>
              <a:t>Voltage + Resistor</a:t>
            </a:r>
            <a:endParaRPr lang="en-US" altLang="zh-TW" dirty="0"/>
          </a:p>
        </p:txBody>
      </p:sp>
      <p:pic>
        <p:nvPicPr>
          <p:cNvPr id="22" name="圖片 2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863" y="5075211"/>
            <a:ext cx="1316037" cy="131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209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Branch:</a:t>
            </a:r>
            <a:r>
              <a:rPr lang="zh-TW" altLang="en-US" dirty="0"/>
              <a:t> </a:t>
            </a:r>
            <a:r>
              <a:rPr lang="en-US" altLang="zh-TW" dirty="0"/>
              <a:t>Voltage + </a:t>
            </a:r>
            <a:r>
              <a:rPr lang="en-US" altLang="zh-TW" dirty="0" smtClean="0"/>
              <a:t>Resistor - Example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554" y="1838854"/>
            <a:ext cx="5505450" cy="234315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9794" y="3992296"/>
            <a:ext cx="571500" cy="523875"/>
          </a:xfrm>
          <a:prstGeom prst="rect">
            <a:avLst/>
          </a:prstGeom>
        </p:spPr>
      </p:pic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541360"/>
              </p:ext>
            </p:extLst>
          </p:nvPr>
        </p:nvGraphicFramePr>
        <p:xfrm>
          <a:off x="3261081" y="1526142"/>
          <a:ext cx="2889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8" name="方程式" r:id="rId5" imgW="139680" imgH="215640" progId="Equation.3">
                  <p:embed/>
                </p:oleObj>
              </mc:Choice>
              <mc:Fallback>
                <p:oleObj name="方程式" r:id="rId5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1081" y="1526142"/>
                        <a:ext cx="2889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6141903" y="2748819"/>
            <a:ext cx="15969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Find </a:t>
            </a:r>
            <a:r>
              <a:rPr lang="en-US" altLang="zh-TW" sz="2800" dirty="0" err="1" smtClean="0"/>
              <a:t>v</a:t>
            </a:r>
            <a:r>
              <a:rPr lang="en-US" altLang="zh-TW" sz="2800" baseline="-25000" dirty="0" err="1" smtClean="0"/>
              <a:t>o</a:t>
            </a:r>
            <a:endParaRPr lang="zh-TW" altLang="en-US" sz="2800" baseline="-25000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3961858"/>
              </p:ext>
            </p:extLst>
          </p:nvPr>
        </p:nvGraphicFramePr>
        <p:xfrm>
          <a:off x="500554" y="2687372"/>
          <a:ext cx="91916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29" name="方程式" r:id="rId7" imgW="444240" imgH="215640" progId="Equation.3">
                  <p:embed/>
                </p:oleObj>
              </mc:Choice>
              <mc:Fallback>
                <p:oleObj name="方程式" r:id="rId7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54" y="2687372"/>
                        <a:ext cx="91916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3598925"/>
              </p:ext>
            </p:extLst>
          </p:nvPr>
        </p:nvGraphicFramePr>
        <p:xfrm>
          <a:off x="2623042" y="2743093"/>
          <a:ext cx="630237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0" name="方程式" r:id="rId9" imgW="304560" imgH="177480" progId="Equation.3">
                  <p:embed/>
                </p:oleObj>
              </mc:Choice>
              <mc:Fallback>
                <p:oleObj name="方程式" r:id="rId9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3042" y="2743093"/>
                        <a:ext cx="630237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066124"/>
              </p:ext>
            </p:extLst>
          </p:nvPr>
        </p:nvGraphicFramePr>
        <p:xfrm>
          <a:off x="1710475" y="4651107"/>
          <a:ext cx="5501694" cy="1072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1" name="方程式" r:id="rId11" imgW="2019240" imgH="393480" progId="Equation.3">
                  <p:embed/>
                </p:oleObj>
              </mc:Choice>
              <mc:Fallback>
                <p:oleObj name="方程式" r:id="rId11" imgW="2019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0475" y="4651107"/>
                        <a:ext cx="5501694" cy="107265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9069452"/>
              </p:ext>
            </p:extLst>
          </p:nvPr>
        </p:nvGraphicFramePr>
        <p:xfrm>
          <a:off x="2443901" y="5950743"/>
          <a:ext cx="1557337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2" name="方程式" r:id="rId13" imgW="571320" imgH="215640" progId="Equation.3">
                  <p:embed/>
                </p:oleObj>
              </mc:Choice>
              <mc:Fallback>
                <p:oleObj name="方程式" r:id="rId13" imgW="5713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3901" y="5950743"/>
                        <a:ext cx="1557337" cy="5873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074895"/>
              </p:ext>
            </p:extLst>
          </p:nvPr>
        </p:nvGraphicFramePr>
        <p:xfrm>
          <a:off x="4792663" y="5932488"/>
          <a:ext cx="15922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33" name="方程式" r:id="rId15" imgW="583920" imgH="228600" progId="Equation.3">
                  <p:embed/>
                </p:oleObj>
              </mc:Choice>
              <mc:Fallback>
                <p:oleObj name="方程式" r:id="rId15" imgW="583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2663" y="5932488"/>
                        <a:ext cx="1592262" cy="6223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69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接點 11"/>
          <p:cNvCxnSpPr/>
          <p:nvPr/>
        </p:nvCxnSpPr>
        <p:spPr>
          <a:xfrm flipH="1">
            <a:off x="2967318" y="2878472"/>
            <a:ext cx="3400901" cy="4892"/>
          </a:xfrm>
          <a:prstGeom prst="line">
            <a:avLst/>
          </a:prstGeom>
          <a:ln w="381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Branch:</a:t>
            </a:r>
            <a:r>
              <a:rPr lang="zh-TW" altLang="en-US" dirty="0"/>
              <a:t> </a:t>
            </a:r>
            <a:r>
              <a:rPr lang="en-US" altLang="zh-TW" dirty="0"/>
              <a:t>Voltage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084605" y="1841313"/>
            <a:ext cx="1105416" cy="207454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66514"/>
              </p:ext>
            </p:extLst>
          </p:nvPr>
        </p:nvGraphicFramePr>
        <p:xfrm>
          <a:off x="5064593" y="3031702"/>
          <a:ext cx="376983" cy="566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17" name="方程式" r:id="rId4" imgW="152280" imgH="228600" progId="Equation.3">
                  <p:embed/>
                </p:oleObj>
              </mc:Choice>
              <mc:Fallback>
                <p:oleObj name="方程式" r:id="rId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593" y="3031702"/>
                        <a:ext cx="376983" cy="566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橢圓 6"/>
          <p:cNvSpPr/>
          <p:nvPr/>
        </p:nvSpPr>
        <p:spPr>
          <a:xfrm>
            <a:off x="6252717" y="2745122"/>
            <a:ext cx="2667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2855856"/>
              </p:ext>
            </p:extLst>
          </p:nvPr>
        </p:nvGraphicFramePr>
        <p:xfrm>
          <a:off x="6288610" y="2966058"/>
          <a:ext cx="34131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18" name="方程式" r:id="rId6" imgW="164880" imgH="228600" progId="Equation.3">
                  <p:embed/>
                </p:oleObj>
              </mc:Choice>
              <mc:Fallback>
                <p:oleObj name="方程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610" y="2966058"/>
                        <a:ext cx="34131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2695029" y="2765002"/>
            <a:ext cx="350045" cy="712817"/>
            <a:chOff x="1925637" y="4537699"/>
            <a:chExt cx="350045" cy="712817"/>
          </a:xfrm>
        </p:grpSpPr>
        <p:sp>
          <p:nvSpPr>
            <p:cNvPr id="10" name="橢圓 9"/>
            <p:cNvSpPr/>
            <p:nvPr/>
          </p:nvSpPr>
          <p:spPr>
            <a:xfrm>
              <a:off x="1925637" y="4537699"/>
              <a:ext cx="266700" cy="266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4864695"/>
                </p:ext>
              </p:extLst>
            </p:nvPr>
          </p:nvGraphicFramePr>
          <p:xfrm>
            <a:off x="1934369" y="4748866"/>
            <a:ext cx="341313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7319" name="方程式" r:id="rId8" imgW="164880" imgH="241200" progId="Equation.3">
                    <p:embed/>
                  </p:oleObj>
                </mc:Choice>
                <mc:Fallback>
                  <p:oleObj name="方程式" r:id="rId8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4369" y="4748866"/>
                          <a:ext cx="341313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6" name="直線接點 15"/>
          <p:cNvCxnSpPr/>
          <p:nvPr/>
        </p:nvCxnSpPr>
        <p:spPr>
          <a:xfrm flipH="1">
            <a:off x="3686625" y="2261409"/>
            <a:ext cx="2114100" cy="10506"/>
          </a:xfrm>
          <a:prstGeom prst="line">
            <a:avLst/>
          </a:prstGeom>
          <a:ln w="381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799748"/>
              </p:ext>
            </p:extLst>
          </p:nvPr>
        </p:nvGraphicFramePr>
        <p:xfrm>
          <a:off x="4637313" y="1900239"/>
          <a:ext cx="18256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0" name="方程式" r:id="rId10" imgW="88560" imgH="164880" progId="Equation.3">
                  <p:embed/>
                </p:oleObj>
              </mc:Choice>
              <mc:Fallback>
                <p:oleObj name="方程式" r:id="rId10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313" y="1900239"/>
                        <a:ext cx="18256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群組 19"/>
          <p:cNvGrpSpPr/>
          <p:nvPr/>
        </p:nvGrpSpPr>
        <p:grpSpPr>
          <a:xfrm rot="11814696">
            <a:off x="6139553" y="1357719"/>
            <a:ext cx="457332" cy="1378067"/>
            <a:chOff x="6254749" y="2489994"/>
            <a:chExt cx="0" cy="1742280"/>
          </a:xfrm>
        </p:grpSpPr>
        <p:cxnSp>
          <p:nvCxnSpPr>
            <p:cNvPr id="21" name="直線接點 20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群組 23"/>
          <p:cNvGrpSpPr/>
          <p:nvPr/>
        </p:nvGrpSpPr>
        <p:grpSpPr>
          <a:xfrm rot="15001059">
            <a:off x="6917679" y="1560123"/>
            <a:ext cx="505090" cy="1591075"/>
            <a:chOff x="6254749" y="2489994"/>
            <a:chExt cx="0" cy="1742280"/>
          </a:xfrm>
        </p:grpSpPr>
        <p:cxnSp>
          <p:nvCxnSpPr>
            <p:cNvPr id="25" name="直線接點 24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群組 27"/>
          <p:cNvGrpSpPr/>
          <p:nvPr/>
        </p:nvGrpSpPr>
        <p:grpSpPr>
          <a:xfrm rot="17713921">
            <a:off x="6970651" y="2492496"/>
            <a:ext cx="272145" cy="1303683"/>
            <a:chOff x="6254749" y="2489994"/>
            <a:chExt cx="0" cy="1742280"/>
          </a:xfrm>
        </p:grpSpPr>
        <p:cxnSp>
          <p:nvCxnSpPr>
            <p:cNvPr id="29" name="直線接點 28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群組 31"/>
          <p:cNvGrpSpPr/>
          <p:nvPr/>
        </p:nvGrpSpPr>
        <p:grpSpPr>
          <a:xfrm rot="10491647">
            <a:off x="2432443" y="1830283"/>
            <a:ext cx="321624" cy="950602"/>
            <a:chOff x="6254749" y="2489994"/>
            <a:chExt cx="0" cy="1742280"/>
          </a:xfrm>
        </p:grpSpPr>
        <p:cxnSp>
          <p:nvCxnSpPr>
            <p:cNvPr id="33" name="直線接點 32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群組 35"/>
          <p:cNvGrpSpPr/>
          <p:nvPr/>
        </p:nvGrpSpPr>
        <p:grpSpPr>
          <a:xfrm rot="15001059">
            <a:off x="1884650" y="2392769"/>
            <a:ext cx="169797" cy="1502773"/>
            <a:chOff x="6254749" y="2489994"/>
            <a:chExt cx="0" cy="1742280"/>
          </a:xfrm>
        </p:grpSpPr>
        <p:cxnSp>
          <p:nvCxnSpPr>
            <p:cNvPr id="37" name="直線接點 36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群組 39"/>
          <p:cNvGrpSpPr/>
          <p:nvPr/>
        </p:nvGrpSpPr>
        <p:grpSpPr>
          <a:xfrm rot="17713921">
            <a:off x="1922746" y="1649812"/>
            <a:ext cx="499095" cy="1388269"/>
            <a:chOff x="6254749" y="2489994"/>
            <a:chExt cx="0" cy="1742280"/>
          </a:xfrm>
        </p:grpSpPr>
        <p:cxnSp>
          <p:nvCxnSpPr>
            <p:cNvPr id="41" name="直線接點 40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6208094"/>
              </p:ext>
            </p:extLst>
          </p:nvPr>
        </p:nvGraphicFramePr>
        <p:xfrm>
          <a:off x="5914679" y="5859600"/>
          <a:ext cx="14446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1" name="方程式" r:id="rId12" imgW="698400" imgH="241200" progId="Equation.3">
                  <p:embed/>
                </p:oleObj>
              </mc:Choice>
              <mc:Fallback>
                <p:oleObj name="方程式" r:id="rId12" imgW="69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4679" y="5859600"/>
                        <a:ext cx="14446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文字方塊 44"/>
          <p:cNvSpPr txBox="1"/>
          <p:nvPr/>
        </p:nvSpPr>
        <p:spPr>
          <a:xfrm>
            <a:off x="784185" y="3920420"/>
            <a:ext cx="166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Method 1:</a:t>
            </a:r>
            <a:endParaRPr lang="zh-TW" altLang="en-US" sz="2400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2408238" y="3912641"/>
            <a:ext cx="56081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Beside node potential, consider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 also as unknown variable as well</a:t>
            </a:r>
            <a:endParaRPr lang="zh-TW" altLang="en-US" sz="2400" dirty="0"/>
          </a:p>
        </p:txBody>
      </p:sp>
      <p:graphicFrame>
        <p:nvGraphicFramePr>
          <p:cNvPr id="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572679"/>
              </p:ext>
            </p:extLst>
          </p:nvPr>
        </p:nvGraphicFramePr>
        <p:xfrm>
          <a:off x="6179488" y="1759449"/>
          <a:ext cx="2349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2" name="方程式" r:id="rId14" imgW="114120" imgH="215640" progId="Equation.3">
                  <p:embed/>
                </p:oleObj>
              </mc:Choice>
              <mc:Fallback>
                <p:oleObj name="方程式" r:id="rId1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9488" y="1759449"/>
                        <a:ext cx="23495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直線接點 48"/>
          <p:cNvCxnSpPr/>
          <p:nvPr/>
        </p:nvCxnSpPr>
        <p:spPr>
          <a:xfrm flipV="1">
            <a:off x="6325028" y="1681755"/>
            <a:ext cx="248693" cy="863030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 flipV="1">
            <a:off x="6580072" y="2411270"/>
            <a:ext cx="798403" cy="297100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6590608" y="2956020"/>
            <a:ext cx="775843" cy="312532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 flipH="1">
            <a:off x="1682118" y="2944908"/>
            <a:ext cx="818309" cy="278634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 flipV="1">
            <a:off x="2810272" y="1884782"/>
            <a:ext cx="71175" cy="774421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H="1" flipV="1">
            <a:off x="1855648" y="2326934"/>
            <a:ext cx="722573" cy="375423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391091"/>
              </p:ext>
            </p:extLst>
          </p:nvPr>
        </p:nvGraphicFramePr>
        <p:xfrm>
          <a:off x="6792913" y="2128838"/>
          <a:ext cx="2619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3" name="方程式" r:id="rId16" imgW="126720" imgH="215640" progId="Equation.3">
                  <p:embed/>
                </p:oleObj>
              </mc:Choice>
              <mc:Fallback>
                <p:oleObj name="方程式" r:id="rId16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2128838"/>
                        <a:ext cx="261937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973371"/>
              </p:ext>
            </p:extLst>
          </p:nvPr>
        </p:nvGraphicFramePr>
        <p:xfrm>
          <a:off x="6959600" y="2700338"/>
          <a:ext cx="26193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4" name="方程式" r:id="rId18" imgW="126720" imgH="228600" progId="Equation.3">
                  <p:embed/>
                </p:oleObj>
              </mc:Choice>
              <mc:Fallback>
                <p:oleObj name="方程式" r:id="rId18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2700338"/>
                        <a:ext cx="261938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614075"/>
              </p:ext>
            </p:extLst>
          </p:nvPr>
        </p:nvGraphicFramePr>
        <p:xfrm>
          <a:off x="2895600" y="1951038"/>
          <a:ext cx="26193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5" name="方程式" r:id="rId20" imgW="126720" imgH="215640" progId="Equation.3">
                  <p:embed/>
                </p:oleObj>
              </mc:Choice>
              <mc:Fallback>
                <p:oleObj name="方程式" r:id="rId20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51038"/>
                        <a:ext cx="261938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0969534"/>
              </p:ext>
            </p:extLst>
          </p:nvPr>
        </p:nvGraphicFramePr>
        <p:xfrm>
          <a:off x="2146300" y="2076450"/>
          <a:ext cx="2619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6" name="方程式" r:id="rId22" imgW="126720" imgH="228600" progId="Equation.3">
                  <p:embed/>
                </p:oleObj>
              </mc:Choice>
              <mc:Fallback>
                <p:oleObj name="方程式" r:id="rId22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2076450"/>
                        <a:ext cx="26193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976284"/>
              </p:ext>
            </p:extLst>
          </p:nvPr>
        </p:nvGraphicFramePr>
        <p:xfrm>
          <a:off x="1818006" y="2661814"/>
          <a:ext cx="2619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7" name="方程式" r:id="rId24" imgW="126720" imgH="228600" progId="Equation.3">
                  <p:embed/>
                </p:oleObj>
              </mc:Choice>
              <mc:Fallback>
                <p:oleObj name="方程式" r:id="rId24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006" y="2661814"/>
                        <a:ext cx="26193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003631"/>
              </p:ext>
            </p:extLst>
          </p:nvPr>
        </p:nvGraphicFramePr>
        <p:xfrm>
          <a:off x="1266648" y="4783918"/>
          <a:ext cx="2960926" cy="557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8" name="方程式" r:id="rId26" imgW="1218960" imgH="228600" progId="Equation.3">
                  <p:embed/>
                </p:oleObj>
              </mc:Choice>
              <mc:Fallback>
                <p:oleObj name="方程式" r:id="rId26" imgW="12189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648" y="4783918"/>
                        <a:ext cx="2960926" cy="55750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435999"/>
              </p:ext>
            </p:extLst>
          </p:nvPr>
        </p:nvGraphicFramePr>
        <p:xfrm>
          <a:off x="1266648" y="5290623"/>
          <a:ext cx="2500313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29" name="方程式" r:id="rId28" imgW="1028520" imgH="241200" progId="Equation.3">
                  <p:embed/>
                </p:oleObj>
              </mc:Choice>
              <mc:Fallback>
                <p:oleObj name="方程式" r:id="rId28" imgW="102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6648" y="5290623"/>
                        <a:ext cx="2500313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文字方塊 71"/>
          <p:cNvSpPr txBox="1"/>
          <p:nvPr/>
        </p:nvSpPr>
        <p:spPr>
          <a:xfrm>
            <a:off x="1224147" y="5823002"/>
            <a:ext cx="32761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Represent i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 to i</a:t>
            </a:r>
            <a:r>
              <a:rPr lang="en-US" altLang="zh-TW" sz="2400" baseline="-25000" dirty="0" smtClean="0"/>
              <a:t>6</a:t>
            </a:r>
            <a:r>
              <a:rPr lang="en-US" altLang="zh-TW" sz="2400" dirty="0" smtClean="0"/>
              <a:t> by </a:t>
            </a:r>
          </a:p>
          <a:p>
            <a:r>
              <a:rPr lang="en-US" altLang="zh-TW" sz="2400" dirty="0" smtClean="0"/>
              <a:t>node potential</a:t>
            </a:r>
            <a:endParaRPr lang="zh-TW" altLang="en-US" sz="2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4671913" y="4936253"/>
            <a:ext cx="41975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One more unknown variable </a:t>
            </a:r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, need one more equation </a:t>
            </a:r>
            <a:endParaRPr lang="zh-TW" altLang="en-US" sz="2400" dirty="0"/>
          </a:p>
        </p:txBody>
      </p:sp>
      <p:graphicFrame>
        <p:nvGraphicFramePr>
          <p:cNvPr id="7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3496486"/>
              </p:ext>
            </p:extLst>
          </p:nvPr>
        </p:nvGraphicFramePr>
        <p:xfrm>
          <a:off x="2118331" y="3344375"/>
          <a:ext cx="14446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30" name="方程式" r:id="rId30" imgW="698400" imgH="241200" progId="Equation.3">
                  <p:embed/>
                </p:oleObj>
              </mc:Choice>
              <mc:Fallback>
                <p:oleObj name="方程式" r:id="rId30" imgW="69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331" y="3344375"/>
                        <a:ext cx="14446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1665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7" grpId="0"/>
      <p:bldP spid="72" grpId="0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DC</a:t>
            </a:r>
            <a:r>
              <a:rPr lang="zh-TW" altLang="en-US" dirty="0" smtClean="0"/>
              <a:t> </a:t>
            </a:r>
            <a:r>
              <a:rPr lang="en-US" altLang="zh-TW" dirty="0" smtClean="0"/>
              <a:t>Circuit - Chapter </a:t>
            </a:r>
            <a:r>
              <a:rPr lang="en-US" altLang="zh-TW" dirty="0" smtClean="0"/>
              <a:t>1 to </a:t>
            </a:r>
            <a:r>
              <a:rPr lang="en-US" altLang="zh-TW" dirty="0" smtClean="0"/>
              <a:t>4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2422234" y="2043243"/>
            <a:ext cx="1984421" cy="7598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KCL, KVL, Element Characteristics</a:t>
            </a:r>
            <a:endParaRPr lang="zh-TW" altLang="en-US" dirty="0"/>
          </a:p>
        </p:txBody>
      </p:sp>
      <p:sp>
        <p:nvSpPr>
          <p:cNvPr id="5" name="矩形 4"/>
          <p:cNvSpPr/>
          <p:nvPr/>
        </p:nvSpPr>
        <p:spPr>
          <a:xfrm>
            <a:off x="312459" y="4265586"/>
            <a:ext cx="1225639" cy="6074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Node Analysis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07103" y="4265586"/>
            <a:ext cx="1225639" cy="60746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Mesh Analysis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10402" y="2075692"/>
            <a:ext cx="1225639" cy="6074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Controlled Sources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6076538" y="2784329"/>
            <a:ext cx="1225639" cy="678587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Equivalent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076537" y="4227418"/>
            <a:ext cx="1225639" cy="678587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err="1" smtClean="0"/>
              <a:t>Thevenin</a:t>
            </a:r>
            <a:r>
              <a:rPr lang="zh-TW" altLang="en-US" dirty="0" smtClean="0"/>
              <a:t> </a:t>
            </a:r>
            <a:r>
              <a:rPr lang="en-US" altLang="zh-TW" dirty="0" smtClean="0"/>
              <a:t>Theorem</a:t>
            </a:r>
          </a:p>
        </p:txBody>
      </p:sp>
      <p:sp>
        <p:nvSpPr>
          <p:cNvPr id="11" name="矩形 10"/>
          <p:cNvSpPr/>
          <p:nvPr/>
        </p:nvSpPr>
        <p:spPr>
          <a:xfrm>
            <a:off x="6076537" y="5690480"/>
            <a:ext cx="1225639" cy="678587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Norton Theorem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3455066" y="2742928"/>
            <a:ext cx="117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Lecture 1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16397" y="4821153"/>
            <a:ext cx="117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Lecture 2</a:t>
            </a:r>
            <a:endParaRPr lang="zh-TW" altLang="en-US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2095532" y="4836158"/>
            <a:ext cx="1175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Lecture 3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3965668" y="4880525"/>
            <a:ext cx="12211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Lecture 4</a:t>
            </a:r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64580" y="2618430"/>
            <a:ext cx="145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Lecture 5&amp;6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7302176" y="2945498"/>
            <a:ext cx="145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Lecture 7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7302176" y="4422005"/>
            <a:ext cx="145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Lecture 8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7302176" y="5856107"/>
            <a:ext cx="1453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Lecture 9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3753662" y="4265585"/>
            <a:ext cx="1570293" cy="607465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Superposition</a:t>
            </a:r>
            <a:endParaRPr lang="zh-TW" altLang="en-US" dirty="0"/>
          </a:p>
        </p:txBody>
      </p:sp>
      <p:cxnSp>
        <p:nvCxnSpPr>
          <p:cNvPr id="31" name="直線單箭頭接點 30"/>
          <p:cNvCxnSpPr>
            <a:stCxn id="4" idx="2"/>
            <a:endCxn id="5" idx="0"/>
          </p:cNvCxnSpPr>
          <p:nvPr/>
        </p:nvCxnSpPr>
        <p:spPr>
          <a:xfrm flipH="1">
            <a:off x="925279" y="2803096"/>
            <a:ext cx="2489166" cy="14624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4" idx="2"/>
            <a:endCxn id="6" idx="0"/>
          </p:cNvCxnSpPr>
          <p:nvPr/>
        </p:nvCxnSpPr>
        <p:spPr>
          <a:xfrm flipH="1">
            <a:off x="2619923" y="2803096"/>
            <a:ext cx="794522" cy="14624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22" idx="2"/>
            <a:endCxn id="5" idx="0"/>
          </p:cNvCxnSpPr>
          <p:nvPr/>
        </p:nvCxnSpPr>
        <p:spPr>
          <a:xfrm flipH="1">
            <a:off x="925279" y="2987762"/>
            <a:ext cx="65896" cy="1277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>
            <a:stCxn id="22" idx="2"/>
            <a:endCxn id="6" idx="0"/>
          </p:cNvCxnSpPr>
          <p:nvPr/>
        </p:nvCxnSpPr>
        <p:spPr>
          <a:xfrm>
            <a:off x="991175" y="2987762"/>
            <a:ext cx="1628748" cy="127782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9" idx="2"/>
            <a:endCxn id="10" idx="0"/>
          </p:cNvCxnSpPr>
          <p:nvPr/>
        </p:nvCxnSpPr>
        <p:spPr>
          <a:xfrm flipH="1">
            <a:off x="6689357" y="3462916"/>
            <a:ext cx="1" cy="76450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endCxn id="8" idx="0"/>
          </p:cNvCxnSpPr>
          <p:nvPr/>
        </p:nvCxnSpPr>
        <p:spPr>
          <a:xfrm>
            <a:off x="1031796" y="2984301"/>
            <a:ext cx="3507013" cy="128128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>
            <a:stCxn id="8" idx="3"/>
            <a:endCxn id="10" idx="1"/>
          </p:cNvCxnSpPr>
          <p:nvPr/>
        </p:nvCxnSpPr>
        <p:spPr>
          <a:xfrm flipV="1">
            <a:off x="5323955" y="4566712"/>
            <a:ext cx="752582" cy="260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>
            <a:stCxn id="10" idx="2"/>
            <a:endCxn id="11" idx="0"/>
          </p:cNvCxnSpPr>
          <p:nvPr/>
        </p:nvCxnSpPr>
        <p:spPr>
          <a:xfrm>
            <a:off x="6689357" y="4906005"/>
            <a:ext cx="0" cy="78447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手繪多邊形 48"/>
          <p:cNvSpPr/>
          <p:nvPr/>
        </p:nvSpPr>
        <p:spPr>
          <a:xfrm>
            <a:off x="8389144" y="3239874"/>
            <a:ext cx="463779" cy="2871989"/>
          </a:xfrm>
          <a:custGeom>
            <a:avLst/>
            <a:gdLst>
              <a:gd name="connsiteX0" fmla="*/ 0 w 463779"/>
              <a:gd name="connsiteY0" fmla="*/ 0 h 2871989"/>
              <a:gd name="connsiteX1" fmla="*/ 463639 w 463779"/>
              <a:gd name="connsiteY1" fmla="*/ 1481071 h 2871989"/>
              <a:gd name="connsiteX2" fmla="*/ 38636 w 463779"/>
              <a:gd name="connsiteY2" fmla="*/ 2871989 h 287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779" h="2871989">
                <a:moveTo>
                  <a:pt x="0" y="0"/>
                </a:moveTo>
                <a:cubicBezTo>
                  <a:pt x="228600" y="501203"/>
                  <a:pt x="457200" y="1002406"/>
                  <a:pt x="463639" y="1481071"/>
                </a:cubicBezTo>
                <a:cubicBezTo>
                  <a:pt x="470078" y="1959736"/>
                  <a:pt x="254357" y="2415862"/>
                  <a:pt x="38636" y="2871989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手繪多邊形 49"/>
          <p:cNvSpPr/>
          <p:nvPr/>
        </p:nvSpPr>
        <p:spPr>
          <a:xfrm rot="5400000" flipV="1">
            <a:off x="3198068" y="4568275"/>
            <a:ext cx="463779" cy="1691657"/>
          </a:xfrm>
          <a:custGeom>
            <a:avLst/>
            <a:gdLst>
              <a:gd name="connsiteX0" fmla="*/ 0 w 463779"/>
              <a:gd name="connsiteY0" fmla="*/ 0 h 2871989"/>
              <a:gd name="connsiteX1" fmla="*/ 463639 w 463779"/>
              <a:gd name="connsiteY1" fmla="*/ 1481071 h 2871989"/>
              <a:gd name="connsiteX2" fmla="*/ 38636 w 463779"/>
              <a:gd name="connsiteY2" fmla="*/ 2871989 h 287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779" h="2871989">
                <a:moveTo>
                  <a:pt x="0" y="0"/>
                </a:moveTo>
                <a:cubicBezTo>
                  <a:pt x="228600" y="501203"/>
                  <a:pt x="457200" y="1002406"/>
                  <a:pt x="463639" y="1481071"/>
                </a:cubicBezTo>
                <a:cubicBezTo>
                  <a:pt x="470078" y="1959736"/>
                  <a:pt x="254357" y="2415862"/>
                  <a:pt x="38636" y="2871989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手繪多邊形 50"/>
          <p:cNvSpPr/>
          <p:nvPr/>
        </p:nvSpPr>
        <p:spPr>
          <a:xfrm rot="5400000" flipV="1">
            <a:off x="2324002" y="3748802"/>
            <a:ext cx="940616" cy="3787200"/>
          </a:xfrm>
          <a:custGeom>
            <a:avLst/>
            <a:gdLst>
              <a:gd name="connsiteX0" fmla="*/ 0 w 463779"/>
              <a:gd name="connsiteY0" fmla="*/ 0 h 2871989"/>
              <a:gd name="connsiteX1" fmla="*/ 463639 w 463779"/>
              <a:gd name="connsiteY1" fmla="*/ 1481071 h 2871989"/>
              <a:gd name="connsiteX2" fmla="*/ 38636 w 463779"/>
              <a:gd name="connsiteY2" fmla="*/ 2871989 h 2871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63779" h="2871989">
                <a:moveTo>
                  <a:pt x="0" y="0"/>
                </a:moveTo>
                <a:cubicBezTo>
                  <a:pt x="228600" y="501203"/>
                  <a:pt x="457200" y="1002406"/>
                  <a:pt x="463639" y="1481071"/>
                </a:cubicBezTo>
                <a:cubicBezTo>
                  <a:pt x="470078" y="1959736"/>
                  <a:pt x="254357" y="2415862"/>
                  <a:pt x="38636" y="2871989"/>
                </a:cubicBezTo>
              </a:path>
            </a:pathLst>
          </a:custGeom>
          <a:noFill/>
          <a:ln w="38100"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55" name="直線單箭頭接點 54"/>
          <p:cNvCxnSpPr>
            <a:endCxn id="9" idx="0"/>
          </p:cNvCxnSpPr>
          <p:nvPr/>
        </p:nvCxnSpPr>
        <p:spPr>
          <a:xfrm>
            <a:off x="4406655" y="2362826"/>
            <a:ext cx="2282703" cy="42150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787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8" grpId="0"/>
      <p:bldP spid="19" grpId="0"/>
      <p:bldP spid="20" grpId="0"/>
      <p:bldP spid="21" grpId="0"/>
      <p:bldP spid="22" grpId="0"/>
      <p:bldP spid="27" grpId="0"/>
      <p:bldP spid="28" grpId="0"/>
      <p:bldP spid="29" grpId="0"/>
      <p:bldP spid="8" grpId="0" animBg="1"/>
      <p:bldP spid="49" grpId="0" animBg="1"/>
      <p:bldP spid="50" grpId="0" animBg="1"/>
      <p:bldP spid="5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接點 11"/>
          <p:cNvCxnSpPr/>
          <p:nvPr/>
        </p:nvCxnSpPr>
        <p:spPr>
          <a:xfrm flipH="1">
            <a:off x="2967318" y="2878472"/>
            <a:ext cx="3400901" cy="4892"/>
          </a:xfrm>
          <a:prstGeom prst="line">
            <a:avLst/>
          </a:prstGeom>
          <a:ln w="381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Branch:</a:t>
            </a:r>
            <a:r>
              <a:rPr lang="zh-TW" altLang="en-US" dirty="0"/>
              <a:t> </a:t>
            </a:r>
            <a:r>
              <a:rPr lang="en-US" altLang="zh-TW" dirty="0"/>
              <a:t>Voltage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084605" y="1841313"/>
            <a:ext cx="1105416" cy="207454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Object 2"/>
          <p:cNvGraphicFramePr>
            <a:graphicFrameLocks noChangeAspect="1"/>
          </p:cNvGraphicFramePr>
          <p:nvPr>
            <p:extLst/>
          </p:nvPr>
        </p:nvGraphicFramePr>
        <p:xfrm>
          <a:off x="5064593" y="3031702"/>
          <a:ext cx="376983" cy="566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0" name="方程式" r:id="rId4" imgW="152280" imgH="228600" progId="Equation.3">
                  <p:embed/>
                </p:oleObj>
              </mc:Choice>
              <mc:Fallback>
                <p:oleObj name="方程式" r:id="rId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593" y="3031702"/>
                        <a:ext cx="376983" cy="566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橢圓 6"/>
          <p:cNvSpPr/>
          <p:nvPr/>
        </p:nvSpPr>
        <p:spPr>
          <a:xfrm>
            <a:off x="6252717" y="2745122"/>
            <a:ext cx="2667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/>
          </p:nvPr>
        </p:nvGraphicFramePr>
        <p:xfrm>
          <a:off x="6288610" y="2966058"/>
          <a:ext cx="34131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1" name="方程式" r:id="rId6" imgW="164880" imgH="228600" progId="Equation.3">
                  <p:embed/>
                </p:oleObj>
              </mc:Choice>
              <mc:Fallback>
                <p:oleObj name="方程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610" y="2966058"/>
                        <a:ext cx="34131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2695029" y="2765002"/>
            <a:ext cx="350045" cy="712817"/>
            <a:chOff x="1925637" y="4537699"/>
            <a:chExt cx="350045" cy="712817"/>
          </a:xfrm>
        </p:grpSpPr>
        <p:sp>
          <p:nvSpPr>
            <p:cNvPr id="10" name="橢圓 9"/>
            <p:cNvSpPr/>
            <p:nvPr/>
          </p:nvSpPr>
          <p:spPr>
            <a:xfrm>
              <a:off x="1925637" y="4537699"/>
              <a:ext cx="266700" cy="266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934369" y="4748866"/>
            <a:ext cx="341313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8242" name="方程式" r:id="rId8" imgW="164880" imgH="241200" progId="Equation.3">
                    <p:embed/>
                  </p:oleObj>
                </mc:Choice>
                <mc:Fallback>
                  <p:oleObj name="方程式" r:id="rId8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4369" y="4748866"/>
                          <a:ext cx="341313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6" name="直線接點 15"/>
          <p:cNvCxnSpPr/>
          <p:nvPr/>
        </p:nvCxnSpPr>
        <p:spPr>
          <a:xfrm flipH="1">
            <a:off x="3686625" y="2261409"/>
            <a:ext cx="2114100" cy="10506"/>
          </a:xfrm>
          <a:prstGeom prst="line">
            <a:avLst/>
          </a:prstGeom>
          <a:ln w="381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2"/>
          <p:cNvGraphicFramePr>
            <a:graphicFrameLocks noChangeAspect="1"/>
          </p:cNvGraphicFramePr>
          <p:nvPr>
            <p:extLst/>
          </p:nvPr>
        </p:nvGraphicFramePr>
        <p:xfrm>
          <a:off x="4637313" y="1900239"/>
          <a:ext cx="18256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3" name="方程式" r:id="rId10" imgW="88560" imgH="164880" progId="Equation.3">
                  <p:embed/>
                </p:oleObj>
              </mc:Choice>
              <mc:Fallback>
                <p:oleObj name="方程式" r:id="rId10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313" y="1900239"/>
                        <a:ext cx="18256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群組 19"/>
          <p:cNvGrpSpPr/>
          <p:nvPr/>
        </p:nvGrpSpPr>
        <p:grpSpPr>
          <a:xfrm rot="11814696">
            <a:off x="6139553" y="1357719"/>
            <a:ext cx="457332" cy="1378067"/>
            <a:chOff x="6254749" y="2489994"/>
            <a:chExt cx="0" cy="1742280"/>
          </a:xfrm>
        </p:grpSpPr>
        <p:cxnSp>
          <p:nvCxnSpPr>
            <p:cNvPr id="21" name="直線接點 20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群組 23"/>
          <p:cNvGrpSpPr/>
          <p:nvPr/>
        </p:nvGrpSpPr>
        <p:grpSpPr>
          <a:xfrm rot="15001059">
            <a:off x="6917679" y="1560123"/>
            <a:ext cx="505090" cy="1591075"/>
            <a:chOff x="6254749" y="2489994"/>
            <a:chExt cx="0" cy="1742280"/>
          </a:xfrm>
        </p:grpSpPr>
        <p:cxnSp>
          <p:nvCxnSpPr>
            <p:cNvPr id="25" name="直線接點 24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群組 27"/>
          <p:cNvGrpSpPr/>
          <p:nvPr/>
        </p:nvGrpSpPr>
        <p:grpSpPr>
          <a:xfrm rot="17713921">
            <a:off x="6970651" y="2492496"/>
            <a:ext cx="272145" cy="1303683"/>
            <a:chOff x="6254749" y="2489994"/>
            <a:chExt cx="0" cy="1742280"/>
          </a:xfrm>
        </p:grpSpPr>
        <p:cxnSp>
          <p:nvCxnSpPr>
            <p:cNvPr id="29" name="直線接點 28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群組 31"/>
          <p:cNvGrpSpPr/>
          <p:nvPr/>
        </p:nvGrpSpPr>
        <p:grpSpPr>
          <a:xfrm rot="10491647">
            <a:off x="2432443" y="1830283"/>
            <a:ext cx="321624" cy="950602"/>
            <a:chOff x="6254749" y="2489994"/>
            <a:chExt cx="0" cy="1742280"/>
          </a:xfrm>
        </p:grpSpPr>
        <p:cxnSp>
          <p:nvCxnSpPr>
            <p:cNvPr id="33" name="直線接點 32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群組 35"/>
          <p:cNvGrpSpPr/>
          <p:nvPr/>
        </p:nvGrpSpPr>
        <p:grpSpPr>
          <a:xfrm rot="15001059">
            <a:off x="1884650" y="2392769"/>
            <a:ext cx="169797" cy="1502773"/>
            <a:chOff x="6254749" y="2489994"/>
            <a:chExt cx="0" cy="1742280"/>
          </a:xfrm>
        </p:grpSpPr>
        <p:cxnSp>
          <p:nvCxnSpPr>
            <p:cNvPr id="37" name="直線接點 36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群組 39"/>
          <p:cNvGrpSpPr/>
          <p:nvPr/>
        </p:nvGrpSpPr>
        <p:grpSpPr>
          <a:xfrm rot="17713921">
            <a:off x="1922746" y="1649812"/>
            <a:ext cx="499095" cy="1388269"/>
            <a:chOff x="6254749" y="2489994"/>
            <a:chExt cx="0" cy="1742280"/>
          </a:xfrm>
        </p:grpSpPr>
        <p:cxnSp>
          <p:nvCxnSpPr>
            <p:cNvPr id="41" name="直線接點 40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字方塊 44"/>
          <p:cNvSpPr txBox="1"/>
          <p:nvPr/>
        </p:nvSpPr>
        <p:spPr>
          <a:xfrm>
            <a:off x="784185" y="3920420"/>
            <a:ext cx="16674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Method 2:</a:t>
            </a:r>
            <a:endParaRPr lang="zh-TW" altLang="en-US" sz="2400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2330522" y="3926188"/>
            <a:ext cx="56081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Consider </a:t>
            </a:r>
            <a:r>
              <a:rPr lang="en-US" altLang="zh-TW" sz="2400" dirty="0" err="1" smtClean="0"/>
              <a:t>v</a:t>
            </a:r>
            <a:r>
              <a:rPr lang="en-US" altLang="zh-TW" sz="2400" baseline="-25000" dirty="0" err="1" smtClean="0"/>
              <a:t>x</a:t>
            </a:r>
            <a:r>
              <a:rPr lang="en-US" altLang="zh-TW" sz="2400" dirty="0" smtClean="0"/>
              <a:t> and </a:t>
            </a:r>
            <a:r>
              <a:rPr lang="en-US" altLang="zh-TW" sz="2400" dirty="0" err="1" smtClean="0"/>
              <a:t>x</a:t>
            </a:r>
            <a:r>
              <a:rPr lang="en-US" altLang="zh-TW" sz="2400" baseline="-25000" dirty="0" err="1" smtClean="0"/>
              <a:t>y</a:t>
            </a:r>
            <a:r>
              <a:rPr lang="en-US" altLang="zh-TW" sz="2400" dirty="0" smtClean="0"/>
              <a:t> as </a:t>
            </a:r>
            <a:r>
              <a:rPr lang="en-US" altLang="zh-TW" sz="2400" dirty="0" err="1" smtClean="0"/>
              <a:t>supernode</a:t>
            </a:r>
            <a:endParaRPr lang="zh-TW" altLang="en-US" sz="2400" dirty="0"/>
          </a:p>
        </p:txBody>
      </p:sp>
      <p:graphicFrame>
        <p:nvGraphicFramePr>
          <p:cNvPr id="48" name="Object 2"/>
          <p:cNvGraphicFramePr>
            <a:graphicFrameLocks noChangeAspect="1"/>
          </p:cNvGraphicFramePr>
          <p:nvPr>
            <p:extLst/>
          </p:nvPr>
        </p:nvGraphicFramePr>
        <p:xfrm>
          <a:off x="6179488" y="1759449"/>
          <a:ext cx="2349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4" name="方程式" r:id="rId12" imgW="114120" imgH="215640" progId="Equation.3">
                  <p:embed/>
                </p:oleObj>
              </mc:Choice>
              <mc:Fallback>
                <p:oleObj name="方程式" r:id="rId12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9488" y="1759449"/>
                        <a:ext cx="23495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直線接點 48"/>
          <p:cNvCxnSpPr/>
          <p:nvPr/>
        </p:nvCxnSpPr>
        <p:spPr>
          <a:xfrm flipV="1">
            <a:off x="6325028" y="1681755"/>
            <a:ext cx="248693" cy="863030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 flipV="1">
            <a:off x="6580072" y="2411270"/>
            <a:ext cx="798403" cy="297100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6590608" y="2956020"/>
            <a:ext cx="775843" cy="312532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 flipH="1">
            <a:off x="1682118" y="2944908"/>
            <a:ext cx="818309" cy="278634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 flipV="1">
            <a:off x="2810272" y="1884782"/>
            <a:ext cx="71175" cy="774421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H="1" flipV="1">
            <a:off x="1855648" y="2326934"/>
            <a:ext cx="722573" cy="375423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Object 2"/>
          <p:cNvGraphicFramePr>
            <a:graphicFrameLocks noChangeAspect="1"/>
          </p:cNvGraphicFramePr>
          <p:nvPr>
            <p:extLst/>
          </p:nvPr>
        </p:nvGraphicFramePr>
        <p:xfrm>
          <a:off x="6792913" y="2128838"/>
          <a:ext cx="2619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5" name="方程式" r:id="rId14" imgW="126720" imgH="215640" progId="Equation.3">
                  <p:embed/>
                </p:oleObj>
              </mc:Choice>
              <mc:Fallback>
                <p:oleObj name="方程式" r:id="rId14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2128838"/>
                        <a:ext cx="261937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2"/>
          <p:cNvGraphicFramePr>
            <a:graphicFrameLocks noChangeAspect="1"/>
          </p:cNvGraphicFramePr>
          <p:nvPr>
            <p:extLst/>
          </p:nvPr>
        </p:nvGraphicFramePr>
        <p:xfrm>
          <a:off x="6959600" y="2700338"/>
          <a:ext cx="26193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6" name="方程式" r:id="rId16" imgW="126720" imgH="228600" progId="Equation.3">
                  <p:embed/>
                </p:oleObj>
              </mc:Choice>
              <mc:Fallback>
                <p:oleObj name="方程式" r:id="rId16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2700338"/>
                        <a:ext cx="261938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"/>
          <p:cNvGraphicFramePr>
            <a:graphicFrameLocks noChangeAspect="1"/>
          </p:cNvGraphicFramePr>
          <p:nvPr>
            <p:extLst/>
          </p:nvPr>
        </p:nvGraphicFramePr>
        <p:xfrm>
          <a:off x="2895600" y="1951038"/>
          <a:ext cx="26193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7" name="方程式" r:id="rId18" imgW="126720" imgH="215640" progId="Equation.3">
                  <p:embed/>
                </p:oleObj>
              </mc:Choice>
              <mc:Fallback>
                <p:oleObj name="方程式" r:id="rId18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51038"/>
                        <a:ext cx="261938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2"/>
          <p:cNvGraphicFramePr>
            <a:graphicFrameLocks noChangeAspect="1"/>
          </p:cNvGraphicFramePr>
          <p:nvPr>
            <p:extLst/>
          </p:nvPr>
        </p:nvGraphicFramePr>
        <p:xfrm>
          <a:off x="2146300" y="2076450"/>
          <a:ext cx="2619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8" name="方程式" r:id="rId20" imgW="126720" imgH="228600" progId="Equation.3">
                  <p:embed/>
                </p:oleObj>
              </mc:Choice>
              <mc:Fallback>
                <p:oleObj name="方程式" r:id="rId20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2076450"/>
                        <a:ext cx="26193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"/>
          <p:cNvGraphicFramePr>
            <a:graphicFrameLocks noChangeAspect="1"/>
          </p:cNvGraphicFramePr>
          <p:nvPr>
            <p:extLst/>
          </p:nvPr>
        </p:nvGraphicFramePr>
        <p:xfrm>
          <a:off x="1818006" y="2661814"/>
          <a:ext cx="2619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49" name="方程式" r:id="rId22" imgW="126720" imgH="228600" progId="Equation.3">
                  <p:embed/>
                </p:oleObj>
              </mc:Choice>
              <mc:Fallback>
                <p:oleObj name="方程式" r:id="rId22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006" y="2661814"/>
                        <a:ext cx="26193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508993"/>
              </p:ext>
            </p:extLst>
          </p:nvPr>
        </p:nvGraphicFramePr>
        <p:xfrm>
          <a:off x="1235595" y="4771314"/>
          <a:ext cx="5489575" cy="55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50" name="方程式" r:id="rId24" imgW="2260440" imgH="228600" progId="Equation.3">
                  <p:embed/>
                </p:oleObj>
              </mc:Choice>
              <mc:Fallback>
                <p:oleObj name="方程式" r:id="rId24" imgW="22604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5595" y="4771314"/>
                        <a:ext cx="5489575" cy="55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文字方塊 71"/>
          <p:cNvSpPr txBox="1"/>
          <p:nvPr/>
        </p:nvSpPr>
        <p:spPr>
          <a:xfrm>
            <a:off x="2296098" y="5423586"/>
            <a:ext cx="4512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Represent i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 to i</a:t>
            </a:r>
            <a:r>
              <a:rPr lang="en-US" altLang="zh-TW" sz="2400" baseline="-25000" dirty="0" smtClean="0"/>
              <a:t>6</a:t>
            </a:r>
            <a:r>
              <a:rPr lang="en-US" altLang="zh-TW" sz="2400" dirty="0" smtClean="0"/>
              <a:t> by node potential</a:t>
            </a:r>
            <a:endParaRPr lang="zh-TW" altLang="en-US" sz="2400" dirty="0"/>
          </a:p>
        </p:txBody>
      </p:sp>
      <p:sp>
        <p:nvSpPr>
          <p:cNvPr id="73" name="文字方塊 72"/>
          <p:cNvSpPr txBox="1"/>
          <p:nvPr/>
        </p:nvSpPr>
        <p:spPr>
          <a:xfrm>
            <a:off x="7042335" y="4786212"/>
            <a:ext cx="1411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FF0000"/>
                </a:solidFill>
              </a:rPr>
              <a:t>Bypass </a:t>
            </a:r>
            <a:r>
              <a:rPr lang="en-US" altLang="zh-TW" sz="2400" dirty="0" err="1" smtClean="0">
                <a:solidFill>
                  <a:srgbClr val="FF0000"/>
                </a:solidFill>
              </a:rPr>
              <a:t>i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5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757125"/>
              </p:ext>
            </p:extLst>
          </p:nvPr>
        </p:nvGraphicFramePr>
        <p:xfrm>
          <a:off x="2118331" y="3344375"/>
          <a:ext cx="1444625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51" name="方程式" r:id="rId26" imgW="698400" imgH="241200" progId="Equation.3">
                  <p:embed/>
                </p:oleObj>
              </mc:Choice>
              <mc:Fallback>
                <p:oleObj name="方程式" r:id="rId26" imgW="69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8331" y="3344375"/>
                        <a:ext cx="1444625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橢圓 56"/>
          <p:cNvSpPr/>
          <p:nvPr/>
        </p:nvSpPr>
        <p:spPr>
          <a:xfrm>
            <a:off x="2387152" y="2391081"/>
            <a:ext cx="4421449" cy="1207043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59" name="圖片 58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1636" y="5481227"/>
            <a:ext cx="1316037" cy="131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93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73" grpId="0"/>
      <p:bldP spid="5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接點 34"/>
          <p:cNvCxnSpPr>
            <a:stCxn id="5" idx="2"/>
          </p:cNvCxnSpPr>
          <p:nvPr/>
        </p:nvCxnSpPr>
        <p:spPr>
          <a:xfrm flipH="1">
            <a:off x="3462503" y="3933442"/>
            <a:ext cx="2042824" cy="24066"/>
          </a:xfrm>
          <a:prstGeom prst="line">
            <a:avLst/>
          </a:prstGeom>
          <a:ln w="381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Branch:</a:t>
            </a:r>
            <a:r>
              <a:rPr lang="zh-TW" altLang="en-US" dirty="0"/>
              <a:t> </a:t>
            </a:r>
            <a:r>
              <a:rPr lang="en-US" altLang="zh-TW" dirty="0" smtClean="0"/>
              <a:t>None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3232439" y="3800092"/>
            <a:ext cx="2650094" cy="736882"/>
            <a:chOff x="5325268" y="4387568"/>
            <a:chExt cx="2650094" cy="736882"/>
          </a:xfrm>
        </p:grpSpPr>
        <p:sp>
          <p:nvSpPr>
            <p:cNvPr id="5" name="橢圓 4"/>
            <p:cNvSpPr/>
            <p:nvPr/>
          </p:nvSpPr>
          <p:spPr>
            <a:xfrm>
              <a:off x="7598156" y="4387568"/>
              <a:ext cx="266700" cy="266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6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55425366"/>
                </p:ext>
              </p:extLst>
            </p:nvPr>
          </p:nvGraphicFramePr>
          <p:xfrm>
            <a:off x="7634049" y="4608504"/>
            <a:ext cx="341313" cy="4746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806" name="方程式" r:id="rId3" imgW="164880" imgH="228600" progId="Equation.3">
                    <p:embed/>
                  </p:oleObj>
                </mc:Choice>
                <mc:Fallback>
                  <p:oleObj name="方程式" r:id="rId3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34049" y="4608504"/>
                          <a:ext cx="341313" cy="4746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" name="群組 7"/>
            <p:cNvGrpSpPr/>
            <p:nvPr/>
          </p:nvGrpSpPr>
          <p:grpSpPr>
            <a:xfrm>
              <a:off x="5325268" y="4411633"/>
              <a:ext cx="350045" cy="712817"/>
              <a:chOff x="1925637" y="4537699"/>
              <a:chExt cx="350045" cy="712817"/>
            </a:xfrm>
          </p:grpSpPr>
          <p:sp>
            <p:nvSpPr>
              <p:cNvPr id="12" name="橢圓 11"/>
              <p:cNvSpPr/>
              <p:nvPr/>
            </p:nvSpPr>
            <p:spPr>
              <a:xfrm>
                <a:off x="1925637" y="4537699"/>
                <a:ext cx="266700" cy="266700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aphicFrame>
            <p:nvGraphicFramePr>
              <p:cNvPr id="13" name="Object 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60918915"/>
                  </p:ext>
                </p:extLst>
              </p:nvPr>
            </p:nvGraphicFramePr>
            <p:xfrm>
              <a:off x="1934369" y="4748866"/>
              <a:ext cx="341313" cy="5016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5807" name="方程式" r:id="rId5" imgW="164880" imgH="241200" progId="Equation.3">
                      <p:embed/>
                    </p:oleObj>
                  </mc:Choice>
                  <mc:Fallback>
                    <p:oleObj name="方程式" r:id="rId5" imgW="164880" imgH="2412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34369" y="4748866"/>
                            <a:ext cx="341313" cy="50165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</p:grpSp>
      <p:grpSp>
        <p:nvGrpSpPr>
          <p:cNvPr id="20" name="群組 19"/>
          <p:cNvGrpSpPr/>
          <p:nvPr/>
        </p:nvGrpSpPr>
        <p:grpSpPr>
          <a:xfrm rot="11814696">
            <a:off x="5415876" y="2385305"/>
            <a:ext cx="457332" cy="1378067"/>
            <a:chOff x="6254749" y="2489994"/>
            <a:chExt cx="0" cy="1742280"/>
          </a:xfrm>
        </p:grpSpPr>
        <p:cxnSp>
          <p:nvCxnSpPr>
            <p:cNvPr id="29" name="直線接點 28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群組 20"/>
          <p:cNvGrpSpPr/>
          <p:nvPr/>
        </p:nvGrpSpPr>
        <p:grpSpPr>
          <a:xfrm rot="15001059">
            <a:off x="6194002" y="2587709"/>
            <a:ext cx="505090" cy="1591075"/>
            <a:chOff x="6254749" y="2489994"/>
            <a:chExt cx="0" cy="1742280"/>
          </a:xfrm>
        </p:grpSpPr>
        <p:cxnSp>
          <p:nvCxnSpPr>
            <p:cNvPr id="26" name="直線接點 25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接點 27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群組 21"/>
          <p:cNvGrpSpPr/>
          <p:nvPr/>
        </p:nvGrpSpPr>
        <p:grpSpPr>
          <a:xfrm rot="17713921">
            <a:off x="6246974" y="3520082"/>
            <a:ext cx="272145" cy="1303683"/>
            <a:chOff x="6254749" y="2489994"/>
            <a:chExt cx="0" cy="1742280"/>
          </a:xfrm>
        </p:grpSpPr>
        <p:cxnSp>
          <p:nvCxnSpPr>
            <p:cNvPr id="23" name="直線接點 22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線接點 23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接點 24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0" name="直線接點 39"/>
          <p:cNvCxnSpPr/>
          <p:nvPr/>
        </p:nvCxnSpPr>
        <p:spPr>
          <a:xfrm flipH="1">
            <a:off x="3995908" y="3800091"/>
            <a:ext cx="1123156" cy="1"/>
          </a:xfrm>
          <a:prstGeom prst="line">
            <a:avLst/>
          </a:prstGeom>
          <a:ln w="381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5524686"/>
              </p:ext>
            </p:extLst>
          </p:nvPr>
        </p:nvGraphicFramePr>
        <p:xfrm>
          <a:off x="4498430" y="3467524"/>
          <a:ext cx="18256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8" name="方程式" r:id="rId7" imgW="88560" imgH="164880" progId="Equation.3">
                  <p:embed/>
                </p:oleObj>
              </mc:Choice>
              <mc:Fallback>
                <p:oleObj name="方程式" r:id="rId7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8430" y="3467524"/>
                        <a:ext cx="18256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2" name="群組 41"/>
          <p:cNvGrpSpPr/>
          <p:nvPr/>
        </p:nvGrpSpPr>
        <p:grpSpPr>
          <a:xfrm rot="10491647">
            <a:off x="2983349" y="2886541"/>
            <a:ext cx="321624" cy="950602"/>
            <a:chOff x="6254749" y="2489994"/>
            <a:chExt cx="0" cy="1742280"/>
          </a:xfrm>
        </p:grpSpPr>
        <p:cxnSp>
          <p:nvCxnSpPr>
            <p:cNvPr id="43" name="直線接點 42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群組 45"/>
          <p:cNvGrpSpPr/>
          <p:nvPr/>
        </p:nvGrpSpPr>
        <p:grpSpPr>
          <a:xfrm rot="15001059">
            <a:off x="2435556" y="3449027"/>
            <a:ext cx="169797" cy="1502773"/>
            <a:chOff x="6254749" y="2489994"/>
            <a:chExt cx="0" cy="1742280"/>
          </a:xfrm>
        </p:grpSpPr>
        <p:cxnSp>
          <p:nvCxnSpPr>
            <p:cNvPr id="47" name="直線接點 46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接點 47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接點 48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群組 49"/>
          <p:cNvGrpSpPr/>
          <p:nvPr/>
        </p:nvGrpSpPr>
        <p:grpSpPr>
          <a:xfrm rot="17713921">
            <a:off x="2473652" y="2706070"/>
            <a:ext cx="499095" cy="1388269"/>
            <a:chOff x="6254749" y="2489994"/>
            <a:chExt cx="0" cy="1742280"/>
          </a:xfrm>
        </p:grpSpPr>
        <p:cxnSp>
          <p:nvCxnSpPr>
            <p:cNvPr id="51" name="直線接點 50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接點 51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接點 52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9220962"/>
              </p:ext>
            </p:extLst>
          </p:nvPr>
        </p:nvGraphicFramePr>
        <p:xfrm>
          <a:off x="3783118" y="2086876"/>
          <a:ext cx="1434583" cy="7829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809" name="方程式" r:id="rId9" imgW="444240" imgH="241200" progId="Equation.3">
                  <p:embed/>
                </p:oleObj>
              </mc:Choice>
              <mc:Fallback>
                <p:oleObj name="方程式" r:id="rId9" imgW="4442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3118" y="2086876"/>
                        <a:ext cx="1434583" cy="7829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" name="橢圓 54"/>
          <p:cNvSpPr/>
          <p:nvPr/>
        </p:nvSpPr>
        <p:spPr>
          <a:xfrm>
            <a:off x="2576227" y="3330043"/>
            <a:ext cx="3779714" cy="1387100"/>
          </a:xfrm>
          <a:prstGeom prst="ellipse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/>
          <p:cNvSpPr txBox="1"/>
          <p:nvPr/>
        </p:nvSpPr>
        <p:spPr>
          <a:xfrm>
            <a:off x="2831929" y="4694256"/>
            <a:ext cx="31833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dirty="0" err="1" smtClean="0"/>
              <a:t>Supernode</a:t>
            </a:r>
            <a:endParaRPr lang="zh-TW" altLang="en-US" sz="2800" dirty="0"/>
          </a:p>
        </p:txBody>
      </p:sp>
      <p:pic>
        <p:nvPicPr>
          <p:cNvPr id="57" name="圖片 5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863" y="5075211"/>
            <a:ext cx="1316037" cy="131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27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4.5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node analysis to analyze the following circuit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720" y="2637218"/>
            <a:ext cx="5096094" cy="3184033"/>
          </a:xfrm>
          <a:prstGeom prst="rect">
            <a:avLst/>
          </a:prstGeom>
        </p:spPr>
      </p:pic>
      <p:sp>
        <p:nvSpPr>
          <p:cNvPr id="7" name="橢圓 6"/>
          <p:cNvSpPr/>
          <p:nvPr/>
        </p:nvSpPr>
        <p:spPr>
          <a:xfrm>
            <a:off x="2227357" y="4014715"/>
            <a:ext cx="541601" cy="4290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301199" y="2586244"/>
            <a:ext cx="541601" cy="4290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橢圓 8"/>
          <p:cNvSpPr/>
          <p:nvPr/>
        </p:nvSpPr>
        <p:spPr>
          <a:xfrm>
            <a:off x="6243762" y="4014715"/>
            <a:ext cx="541601" cy="4290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4235559" y="4027594"/>
            <a:ext cx="541601" cy="4290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1300" y="5678529"/>
            <a:ext cx="571500" cy="523875"/>
          </a:xfrm>
          <a:prstGeom prst="rect">
            <a:avLst/>
          </a:prstGeom>
        </p:spPr>
      </p:pic>
      <p:sp>
        <p:nvSpPr>
          <p:cNvPr id="11" name="橢圓 10"/>
          <p:cNvSpPr/>
          <p:nvPr/>
        </p:nvSpPr>
        <p:spPr>
          <a:xfrm>
            <a:off x="4250027" y="5430308"/>
            <a:ext cx="541601" cy="4290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06315"/>
              </p:ext>
            </p:extLst>
          </p:nvPr>
        </p:nvGraphicFramePr>
        <p:xfrm>
          <a:off x="6823999" y="4045878"/>
          <a:ext cx="5508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8" name="方程式" r:id="rId5" imgW="266400" imgH="177480" progId="Equation.3">
                  <p:embed/>
                </p:oleObj>
              </mc:Choice>
              <mc:Fallback>
                <p:oleObj name="方程式" r:id="rId5" imgW="266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999" y="4045878"/>
                        <a:ext cx="550862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553597"/>
              </p:ext>
            </p:extLst>
          </p:nvPr>
        </p:nvGraphicFramePr>
        <p:xfrm>
          <a:off x="4816578" y="2353180"/>
          <a:ext cx="2889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9" name="方程式" r:id="rId7" imgW="139680" imgH="215640" progId="Equation.3">
                  <p:embed/>
                </p:oleObj>
              </mc:Choice>
              <mc:Fallback>
                <p:oleObj name="方程式" r:id="rId7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578" y="2353180"/>
                        <a:ext cx="2889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126762"/>
              </p:ext>
            </p:extLst>
          </p:nvPr>
        </p:nvGraphicFramePr>
        <p:xfrm>
          <a:off x="4765675" y="3822700"/>
          <a:ext cx="34131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0" name="方程式" r:id="rId9" imgW="164880" imgH="215640" progId="Equation.3">
                  <p:embed/>
                </p:oleObj>
              </mc:Choice>
              <mc:Fallback>
                <p:oleObj name="方程式" r:id="rId9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3822700"/>
                        <a:ext cx="34131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415084"/>
              </p:ext>
            </p:extLst>
          </p:nvPr>
        </p:nvGraphicFramePr>
        <p:xfrm>
          <a:off x="1552747" y="4049181"/>
          <a:ext cx="9207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1" name="方程式" r:id="rId11" imgW="444240" imgH="215640" progId="Equation.3">
                  <p:embed/>
                </p:oleObj>
              </mc:Choice>
              <mc:Fallback>
                <p:oleObj name="方程式" r:id="rId11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747" y="4049181"/>
                        <a:ext cx="9207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84018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4.5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Use node analysis to analyze the following circuit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8720" y="2637218"/>
            <a:ext cx="5096094" cy="3184033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71300" y="5678529"/>
            <a:ext cx="571500" cy="523875"/>
          </a:xfrm>
          <a:prstGeom prst="rect">
            <a:avLst/>
          </a:prstGeom>
        </p:spPr>
      </p:pic>
      <p:graphicFrame>
        <p:nvGraphicFramePr>
          <p:cNvPr id="14" name="Object 2"/>
          <p:cNvGraphicFramePr>
            <a:graphicFrameLocks noChangeAspect="1"/>
          </p:cNvGraphicFramePr>
          <p:nvPr>
            <p:extLst/>
          </p:nvPr>
        </p:nvGraphicFramePr>
        <p:xfrm>
          <a:off x="6823999" y="4045878"/>
          <a:ext cx="550862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0" name="方程式" r:id="rId5" imgW="266400" imgH="177480" progId="Equation.3">
                  <p:embed/>
                </p:oleObj>
              </mc:Choice>
              <mc:Fallback>
                <p:oleObj name="方程式" r:id="rId5" imgW="2664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3999" y="4045878"/>
                        <a:ext cx="550862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/>
          </p:nvPr>
        </p:nvGraphicFramePr>
        <p:xfrm>
          <a:off x="4816578" y="2353180"/>
          <a:ext cx="2889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1" name="方程式" r:id="rId7" imgW="139680" imgH="215640" progId="Equation.3">
                  <p:embed/>
                </p:oleObj>
              </mc:Choice>
              <mc:Fallback>
                <p:oleObj name="方程式" r:id="rId7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578" y="2353180"/>
                        <a:ext cx="2889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"/>
          <p:cNvGraphicFramePr>
            <a:graphicFrameLocks noChangeAspect="1"/>
          </p:cNvGraphicFramePr>
          <p:nvPr>
            <p:extLst/>
          </p:nvPr>
        </p:nvGraphicFramePr>
        <p:xfrm>
          <a:off x="4765675" y="3822700"/>
          <a:ext cx="341313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2" name="方程式" r:id="rId9" imgW="164880" imgH="215640" progId="Equation.3">
                  <p:embed/>
                </p:oleObj>
              </mc:Choice>
              <mc:Fallback>
                <p:oleObj name="方程式" r:id="rId9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5675" y="3822700"/>
                        <a:ext cx="341313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7676850"/>
              </p:ext>
            </p:extLst>
          </p:nvPr>
        </p:nvGraphicFramePr>
        <p:xfrm>
          <a:off x="1552747" y="4049181"/>
          <a:ext cx="920750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53" name="方程式" r:id="rId11" imgW="444240" imgH="215640" progId="Equation.3">
                  <p:embed/>
                </p:oleObj>
              </mc:Choice>
              <mc:Fallback>
                <p:oleObj name="方程式" r:id="rId11" imgW="4442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2747" y="4049181"/>
                        <a:ext cx="920750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直角三角形 3"/>
          <p:cNvSpPr/>
          <p:nvPr/>
        </p:nvSpPr>
        <p:spPr>
          <a:xfrm rot="5400000">
            <a:off x="2605579" y="2303908"/>
            <a:ext cx="1970269" cy="2749971"/>
          </a:xfrm>
          <a:prstGeom prst="rtTriangl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941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圖片 6" descr="04-15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7168" y="365126"/>
            <a:ext cx="4673045" cy="31112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4.5</a:t>
            </a:r>
            <a:endParaRPr lang="zh-TW" altLang="en-US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2084080"/>
              </p:ext>
            </p:extLst>
          </p:nvPr>
        </p:nvGraphicFramePr>
        <p:xfrm>
          <a:off x="2636610" y="5597060"/>
          <a:ext cx="4767262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7" name="方程式" r:id="rId4" imgW="2311200" imgH="393480" progId="Equation.3">
                  <p:embed/>
                </p:oleObj>
              </mc:Choice>
              <mc:Fallback>
                <p:oleObj name="方程式" r:id="rId4" imgW="2311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610" y="5597060"/>
                        <a:ext cx="4767262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969168" y="4980625"/>
            <a:ext cx="25693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KCL for </a:t>
            </a:r>
            <a:r>
              <a:rPr lang="en-US" altLang="zh-TW" sz="2400" dirty="0" err="1" smtClean="0"/>
              <a:t>Supernode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p:sp>
        <p:nvSpPr>
          <p:cNvPr id="11" name="矩形 10"/>
          <p:cNvSpPr/>
          <p:nvPr/>
        </p:nvSpPr>
        <p:spPr>
          <a:xfrm>
            <a:off x="969168" y="3494237"/>
            <a:ext cx="14985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/>
              <a:t>KCL for v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:</a:t>
            </a:r>
            <a:endParaRPr lang="zh-TW" altLang="en-US" sz="2400" dirty="0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719300"/>
              </p:ext>
            </p:extLst>
          </p:nvPr>
        </p:nvGraphicFramePr>
        <p:xfrm>
          <a:off x="2636610" y="4053715"/>
          <a:ext cx="4711700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8" name="方程式" r:id="rId6" imgW="2286000" imgH="393480" progId="Equation.3">
                  <p:embed/>
                </p:oleObj>
              </mc:Choice>
              <mc:Fallback>
                <p:oleObj name="方程式" r:id="rId6" imgW="22860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610" y="4053715"/>
                        <a:ext cx="4711700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538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Node Analysis – Connected Voltage Sources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315" y="1690689"/>
            <a:ext cx="5629275" cy="2905125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467112"/>
              </p:ext>
            </p:extLst>
          </p:nvPr>
        </p:nvGraphicFramePr>
        <p:xfrm>
          <a:off x="2176350" y="2520270"/>
          <a:ext cx="2889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3" name="方程式" r:id="rId4" imgW="139680" imgH="215640" progId="Equation.3">
                  <p:embed/>
                </p:oleObj>
              </mc:Choice>
              <mc:Fallback>
                <p:oleObj name="方程式" r:id="rId4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350" y="2520270"/>
                        <a:ext cx="2889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圖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4397" y="4533108"/>
            <a:ext cx="571500" cy="523875"/>
          </a:xfrm>
          <a:prstGeom prst="rect">
            <a:avLst/>
          </a:prstGeom>
        </p:spPr>
      </p:pic>
      <p:graphicFrame>
        <p:nvGraphicFramePr>
          <p:cNvPr id="1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3388255"/>
              </p:ext>
            </p:extLst>
          </p:nvPr>
        </p:nvGraphicFramePr>
        <p:xfrm>
          <a:off x="3848328" y="2559506"/>
          <a:ext cx="8937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4" name="方程式" r:id="rId7" imgW="431640" imgH="215640" progId="Equation.3">
                  <p:embed/>
                </p:oleObj>
              </mc:Choice>
              <mc:Fallback>
                <p:oleObj name="方程式" r:id="rId7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328" y="2559506"/>
                        <a:ext cx="893762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271490"/>
              </p:ext>
            </p:extLst>
          </p:nvPr>
        </p:nvGraphicFramePr>
        <p:xfrm>
          <a:off x="6070828" y="2559505"/>
          <a:ext cx="8937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5" name="方程式" r:id="rId9" imgW="431640" imgH="215640" progId="Equation.3">
                  <p:embed/>
                </p:oleObj>
              </mc:Choice>
              <mc:Fallback>
                <p:oleObj name="方程式" r:id="rId9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828" y="2559505"/>
                        <a:ext cx="893762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橢圓 12"/>
          <p:cNvSpPr/>
          <p:nvPr/>
        </p:nvSpPr>
        <p:spPr>
          <a:xfrm>
            <a:off x="2051050" y="2559505"/>
            <a:ext cx="772110" cy="5853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1913308" y="2317978"/>
            <a:ext cx="2828782" cy="10159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1913307" y="2317977"/>
            <a:ext cx="5101939" cy="10159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9212025"/>
              </p:ext>
            </p:extLst>
          </p:nvPr>
        </p:nvGraphicFramePr>
        <p:xfrm>
          <a:off x="504824" y="5019900"/>
          <a:ext cx="8010526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6" name="方程式" r:id="rId11" imgW="3886200" imgH="393480" progId="Equation.3">
                  <p:embed/>
                </p:oleObj>
              </mc:Choice>
              <mc:Fallback>
                <p:oleObj name="方程式" r:id="rId11" imgW="3886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4" y="5019900"/>
                        <a:ext cx="8010526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810222"/>
              </p:ext>
            </p:extLst>
          </p:nvPr>
        </p:nvGraphicFramePr>
        <p:xfrm>
          <a:off x="3799115" y="6095999"/>
          <a:ext cx="94297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7" name="方程式" r:id="rId13" imgW="457200" imgH="215640" progId="Equation.3">
                  <p:embed/>
                </p:oleObj>
              </mc:Choice>
              <mc:Fallback>
                <p:oleObj name="方程式" r:id="rId13" imgW="457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9115" y="6095999"/>
                        <a:ext cx="94297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1089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  <p:bldP spid="14" grpId="0" animBg="1"/>
      <p:bldP spid="14" grpId="1" animBg="1"/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Node Analysis – Connected Voltage Sources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5315" y="1690689"/>
            <a:ext cx="5629275" cy="2905125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/>
          </p:nvPr>
        </p:nvGraphicFramePr>
        <p:xfrm>
          <a:off x="2176350" y="2520270"/>
          <a:ext cx="288925" cy="446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2" name="方程式" r:id="rId4" imgW="139680" imgH="215640" progId="Equation.3">
                  <p:embed/>
                </p:oleObj>
              </mc:Choice>
              <mc:Fallback>
                <p:oleObj name="方程式" r:id="rId4" imgW="139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76350" y="2520270"/>
                        <a:ext cx="288925" cy="446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" name="圖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4397" y="4533108"/>
            <a:ext cx="571500" cy="523875"/>
          </a:xfrm>
          <a:prstGeom prst="rect">
            <a:avLst/>
          </a:prstGeom>
        </p:spPr>
      </p:pic>
      <p:graphicFrame>
        <p:nvGraphicFramePr>
          <p:cNvPr id="11" name="Object 2"/>
          <p:cNvGraphicFramePr>
            <a:graphicFrameLocks noChangeAspect="1"/>
          </p:cNvGraphicFramePr>
          <p:nvPr>
            <p:extLst/>
          </p:nvPr>
        </p:nvGraphicFramePr>
        <p:xfrm>
          <a:off x="3848328" y="2559506"/>
          <a:ext cx="8937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3" name="方程式" r:id="rId7" imgW="431640" imgH="215640" progId="Equation.3">
                  <p:embed/>
                </p:oleObj>
              </mc:Choice>
              <mc:Fallback>
                <p:oleObj name="方程式" r:id="rId7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328" y="2559506"/>
                        <a:ext cx="893762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"/>
          <p:cNvGraphicFramePr>
            <a:graphicFrameLocks noChangeAspect="1"/>
          </p:cNvGraphicFramePr>
          <p:nvPr>
            <p:extLst/>
          </p:nvPr>
        </p:nvGraphicFramePr>
        <p:xfrm>
          <a:off x="6070828" y="2559505"/>
          <a:ext cx="893762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4" name="方程式" r:id="rId9" imgW="431640" imgH="215640" progId="Equation.3">
                  <p:embed/>
                </p:oleObj>
              </mc:Choice>
              <mc:Fallback>
                <p:oleObj name="方程式" r:id="rId9" imgW="43164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0828" y="2559505"/>
                        <a:ext cx="893762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橢圓 14"/>
          <p:cNvSpPr/>
          <p:nvPr/>
        </p:nvSpPr>
        <p:spPr>
          <a:xfrm>
            <a:off x="1913307" y="2317977"/>
            <a:ext cx="5101939" cy="101599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6" name="Object 2"/>
          <p:cNvGraphicFramePr>
            <a:graphicFrameLocks noChangeAspect="1"/>
          </p:cNvGraphicFramePr>
          <p:nvPr>
            <p:extLst/>
          </p:nvPr>
        </p:nvGraphicFramePr>
        <p:xfrm>
          <a:off x="504824" y="5019900"/>
          <a:ext cx="8010526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25" name="方程式" r:id="rId11" imgW="3886200" imgH="393480" progId="Equation.3">
                  <p:embed/>
                </p:oleObj>
              </mc:Choice>
              <mc:Fallback>
                <p:oleObj name="方程式" r:id="rId11" imgW="3886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4" y="5019900"/>
                        <a:ext cx="8010526" cy="81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橢圓 17"/>
          <p:cNvSpPr/>
          <p:nvPr/>
        </p:nvSpPr>
        <p:spPr>
          <a:xfrm>
            <a:off x="1887979" y="1500644"/>
            <a:ext cx="5101939" cy="19333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文字方塊 18"/>
          <p:cNvSpPr txBox="1"/>
          <p:nvPr/>
        </p:nvSpPr>
        <p:spPr>
          <a:xfrm>
            <a:off x="540544" y="5880070"/>
            <a:ext cx="3849462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If a branch starts and ends at the same super node</a:t>
            </a:r>
            <a:endParaRPr lang="zh-TW" altLang="en-US" sz="24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5156850" y="6024365"/>
            <a:ext cx="33585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Put it into the </a:t>
            </a:r>
            <a:r>
              <a:rPr lang="en-US" altLang="zh-TW" sz="2400" dirty="0" err="1" smtClean="0"/>
              <a:t>supernode</a:t>
            </a:r>
            <a:endParaRPr lang="zh-TW" altLang="en-US" sz="2400" dirty="0"/>
          </a:p>
        </p:txBody>
      </p:sp>
      <p:sp>
        <p:nvSpPr>
          <p:cNvPr id="3" name="向右箭號 2"/>
          <p:cNvSpPr/>
          <p:nvPr/>
        </p:nvSpPr>
        <p:spPr>
          <a:xfrm>
            <a:off x="4438948" y="6024365"/>
            <a:ext cx="717902" cy="4616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707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 animBg="1"/>
      <p:bldP spid="19" grpId="0" animBg="1"/>
      <p:bldP spid="20" grpId="0" animBg="1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 </a:t>
            </a:r>
            <a:r>
              <a:rPr lang="en-US" altLang="zh-TW" dirty="0" smtClean="0"/>
              <a:t>– Reference Points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1" y="2561546"/>
            <a:ext cx="5629275" cy="290512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766786" y="3253922"/>
            <a:ext cx="571500" cy="523875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9298867"/>
              </p:ext>
            </p:extLst>
          </p:nvPr>
        </p:nvGraphicFramePr>
        <p:xfrm>
          <a:off x="2916238" y="5287169"/>
          <a:ext cx="341313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8" name="方程式" r:id="rId5" imgW="164880" imgH="215640" progId="Equation.3">
                  <p:embed/>
                </p:oleObj>
              </mc:Choice>
              <mc:Fallback>
                <p:oleObj name="方程式" r:id="rId5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5287169"/>
                        <a:ext cx="341313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724559"/>
              </p:ext>
            </p:extLst>
          </p:nvPr>
        </p:nvGraphicFramePr>
        <p:xfrm>
          <a:off x="612776" y="3645808"/>
          <a:ext cx="6032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89" name="方程式" r:id="rId7" imgW="291960" imgH="177480" progId="Equation.3">
                  <p:embed/>
                </p:oleObj>
              </mc:Choice>
              <mc:Fallback>
                <p:oleObj name="方程式" r:id="rId7" imgW="2919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2776" y="3645808"/>
                        <a:ext cx="6032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358593"/>
              </p:ext>
            </p:extLst>
          </p:nvPr>
        </p:nvGraphicFramePr>
        <p:xfrm>
          <a:off x="4889046" y="3593648"/>
          <a:ext cx="628650" cy="368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0" name="方程式" r:id="rId9" imgW="304560" imgH="177480" progId="Equation.3">
                  <p:embed/>
                </p:oleObj>
              </mc:Choice>
              <mc:Fallback>
                <p:oleObj name="方程式" r:id="rId9" imgW="3045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9046" y="3593648"/>
                        <a:ext cx="628650" cy="368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2089179"/>
              </p:ext>
            </p:extLst>
          </p:nvPr>
        </p:nvGraphicFramePr>
        <p:xfrm>
          <a:off x="5909127" y="2343831"/>
          <a:ext cx="295910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1" name="方程式" r:id="rId11" imgW="1434960" imgH="393480" progId="Equation.3">
                  <p:embed/>
                </p:oleObj>
              </mc:Choice>
              <mc:Fallback>
                <p:oleObj name="方程式" r:id="rId11" imgW="1434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9127" y="2343831"/>
                        <a:ext cx="2959100" cy="811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909127" y="3956505"/>
            <a:ext cx="2959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We don’t have to draw </a:t>
            </a:r>
            <a:r>
              <a:rPr lang="en-US" altLang="zh-TW" sz="2800" dirty="0" err="1" smtClean="0"/>
              <a:t>supernode</a:t>
            </a:r>
            <a:r>
              <a:rPr lang="en-US" altLang="zh-TW" sz="2800" dirty="0" smtClean="0"/>
              <a:t>.</a:t>
            </a:r>
            <a:endParaRPr lang="zh-TW" altLang="en-US" sz="28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909127" y="5109228"/>
            <a:ext cx="284052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Select the reference point carefully</a:t>
            </a:r>
            <a:endParaRPr lang="zh-TW" altLang="en-US" sz="2400" dirty="0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8901197"/>
              </p:ext>
            </p:extLst>
          </p:nvPr>
        </p:nvGraphicFramePr>
        <p:xfrm>
          <a:off x="6519863" y="3354388"/>
          <a:ext cx="1152525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992" name="方程式" r:id="rId13" imgW="558720" imgH="215640" progId="Equation.3">
                  <p:embed/>
                </p:oleObj>
              </mc:Choice>
              <mc:Fallback>
                <p:oleObj name="方程式" r:id="rId13" imgW="558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3" y="3354388"/>
                        <a:ext cx="1152525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697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Homework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4.18</a:t>
            </a:r>
          </a:p>
          <a:p>
            <a:r>
              <a:rPr lang="en-US" altLang="zh-TW" dirty="0" smtClean="0"/>
              <a:t>4.22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1536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Thank you!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3563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Review – Lecture 1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1240144" y="3408865"/>
            <a:ext cx="2249028" cy="727803"/>
            <a:chOff x="3339718" y="3808468"/>
            <a:chExt cx="2249028" cy="727803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 flipH="1">
              <a:off x="4280345" y="3337268"/>
              <a:ext cx="362033" cy="2035974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3339718" y="3808469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136806" y="3808468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cxnSp>
        <p:nvCxnSpPr>
          <p:cNvPr id="8" name="直線單箭頭接點 7"/>
          <p:cNvCxnSpPr/>
          <p:nvPr/>
        </p:nvCxnSpPr>
        <p:spPr>
          <a:xfrm>
            <a:off x="1692084" y="4270102"/>
            <a:ext cx="1345148" cy="87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字方塊 8"/>
          <p:cNvSpPr txBox="1"/>
          <p:nvPr/>
        </p:nvSpPr>
        <p:spPr>
          <a:xfrm>
            <a:off x="1741649" y="3421583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672822" y="3411577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2705690"/>
              </p:ext>
            </p:extLst>
          </p:nvPr>
        </p:nvGraphicFramePr>
        <p:xfrm>
          <a:off x="2147304" y="4349092"/>
          <a:ext cx="381000" cy="493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1" name="方程式" r:id="rId4" imgW="126720" imgH="164880" progId="Equation.3">
                  <p:embed/>
                </p:oleObj>
              </mc:Choice>
              <mc:Fallback>
                <p:oleObj name="方程式" r:id="rId4" imgW="12672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7304" y="4349092"/>
                        <a:ext cx="381000" cy="4937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703938"/>
              </p:ext>
            </p:extLst>
          </p:nvPr>
        </p:nvGraphicFramePr>
        <p:xfrm>
          <a:off x="2102006" y="3264093"/>
          <a:ext cx="457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2" name="方程式" r:id="rId6" imgW="152280" imgH="139680" progId="Equation.3">
                  <p:embed/>
                </p:oleObj>
              </mc:Choice>
              <mc:Fallback>
                <p:oleObj name="方程式" r:id="rId6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2006" y="3264093"/>
                        <a:ext cx="457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文字方塊 17"/>
          <p:cNvSpPr txBox="1"/>
          <p:nvPr/>
        </p:nvSpPr>
        <p:spPr>
          <a:xfrm>
            <a:off x="324332" y="1702067"/>
            <a:ext cx="407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If </a:t>
            </a:r>
            <a:r>
              <a:rPr lang="en-US" altLang="zh-TW" sz="2400" dirty="0"/>
              <a:t>v</a:t>
            </a:r>
            <a:r>
              <a:rPr lang="en-US" altLang="zh-TW" sz="2400" dirty="0" smtClean="0"/>
              <a:t>&lt;0, then actually ……</a:t>
            </a:r>
            <a:endParaRPr lang="zh-TW" altLang="en-US" sz="2400" dirty="0"/>
          </a:p>
        </p:txBody>
      </p:sp>
      <p:grpSp>
        <p:nvGrpSpPr>
          <p:cNvPr id="32" name="群組 31"/>
          <p:cNvGrpSpPr/>
          <p:nvPr/>
        </p:nvGrpSpPr>
        <p:grpSpPr>
          <a:xfrm>
            <a:off x="324332" y="5004823"/>
            <a:ext cx="4074910" cy="1298563"/>
            <a:chOff x="324332" y="5004823"/>
            <a:chExt cx="4074910" cy="1298563"/>
          </a:xfrm>
        </p:grpSpPr>
        <p:sp>
          <p:nvSpPr>
            <p:cNvPr id="14" name="文字方塊 13"/>
            <p:cNvSpPr txBox="1"/>
            <p:nvPr/>
          </p:nvSpPr>
          <p:spPr>
            <a:xfrm>
              <a:off x="324332" y="5004823"/>
              <a:ext cx="40749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If </a:t>
              </a:r>
              <a:r>
                <a:rPr lang="en-US" altLang="zh-TW" sz="2400" dirty="0" err="1" smtClean="0"/>
                <a:t>i</a:t>
              </a:r>
              <a:r>
                <a:rPr lang="en-US" altLang="zh-TW" sz="2400" dirty="0" smtClean="0"/>
                <a:t>&lt;0, then actually ……</a:t>
              </a:r>
              <a:endParaRPr lang="zh-TW" altLang="en-US" sz="2400" dirty="0"/>
            </a:p>
          </p:txBody>
        </p:sp>
        <p:grpSp>
          <p:nvGrpSpPr>
            <p:cNvPr id="22" name="群組 21"/>
            <p:cNvGrpSpPr/>
            <p:nvPr/>
          </p:nvGrpSpPr>
          <p:grpSpPr>
            <a:xfrm>
              <a:off x="1213290" y="5466488"/>
              <a:ext cx="2249028" cy="727803"/>
              <a:chOff x="3339718" y="3808468"/>
              <a:chExt cx="2249028" cy="727803"/>
            </a:xfrm>
          </p:grpSpPr>
          <p:pic>
            <p:nvPicPr>
              <p:cNvPr id="23" name="圖片 2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H="1">
                <a:off x="4280345" y="3337268"/>
                <a:ext cx="362033" cy="2035974"/>
              </a:xfrm>
              <a:prstGeom prst="rect">
                <a:avLst/>
              </a:prstGeom>
            </p:spPr>
          </p:pic>
          <p:sp>
            <p:nvSpPr>
              <p:cNvPr id="24" name="文字方塊 23"/>
              <p:cNvSpPr txBox="1"/>
              <p:nvPr/>
            </p:nvSpPr>
            <p:spPr>
              <a:xfrm>
                <a:off x="3339718" y="3808469"/>
                <a:ext cx="451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A</a:t>
                </a:r>
                <a:endParaRPr lang="zh-TW" altLang="en-US" sz="2400" dirty="0"/>
              </a:p>
            </p:txBody>
          </p:sp>
          <p:sp>
            <p:nvSpPr>
              <p:cNvPr id="25" name="文字方塊 24"/>
              <p:cNvSpPr txBox="1"/>
              <p:nvPr/>
            </p:nvSpPr>
            <p:spPr>
              <a:xfrm>
                <a:off x="5136806" y="3808468"/>
                <a:ext cx="451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/>
                  <a:t>B</a:t>
                </a:r>
                <a:endParaRPr lang="zh-TW" altLang="en-US" sz="2400" dirty="0"/>
              </a:p>
            </p:txBody>
          </p:sp>
        </p:grpSp>
        <p:cxnSp>
          <p:nvCxnSpPr>
            <p:cNvPr id="15" name="直線單箭頭接點 14"/>
            <p:cNvCxnSpPr/>
            <p:nvPr/>
          </p:nvCxnSpPr>
          <p:spPr>
            <a:xfrm flipH="1">
              <a:off x="1613555" y="6303386"/>
              <a:ext cx="1396823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群組 30"/>
          <p:cNvGrpSpPr/>
          <p:nvPr/>
        </p:nvGrpSpPr>
        <p:grpSpPr>
          <a:xfrm>
            <a:off x="1240144" y="2115784"/>
            <a:ext cx="2249028" cy="727803"/>
            <a:chOff x="4557919" y="2644322"/>
            <a:chExt cx="2249028" cy="727803"/>
          </a:xfrm>
        </p:grpSpPr>
        <p:grpSp>
          <p:nvGrpSpPr>
            <p:cNvPr id="26" name="群組 25"/>
            <p:cNvGrpSpPr/>
            <p:nvPr/>
          </p:nvGrpSpPr>
          <p:grpSpPr>
            <a:xfrm>
              <a:off x="4557919" y="2644322"/>
              <a:ext cx="2249028" cy="727803"/>
              <a:chOff x="3339718" y="3808468"/>
              <a:chExt cx="2249028" cy="727803"/>
            </a:xfrm>
          </p:grpSpPr>
          <p:pic>
            <p:nvPicPr>
              <p:cNvPr id="27" name="圖片 2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 rot="5400000" flipH="1">
                <a:off x="4280345" y="3337268"/>
                <a:ext cx="362033" cy="2035974"/>
              </a:xfrm>
              <a:prstGeom prst="rect">
                <a:avLst/>
              </a:prstGeom>
            </p:spPr>
          </p:pic>
          <p:sp>
            <p:nvSpPr>
              <p:cNvPr id="28" name="文字方塊 27"/>
              <p:cNvSpPr txBox="1"/>
              <p:nvPr/>
            </p:nvSpPr>
            <p:spPr>
              <a:xfrm>
                <a:off x="3339718" y="3808469"/>
                <a:ext cx="451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 smtClean="0"/>
                  <a:t>A</a:t>
                </a:r>
                <a:endParaRPr lang="zh-TW" altLang="en-US" sz="2400" dirty="0"/>
              </a:p>
            </p:txBody>
          </p:sp>
          <p:sp>
            <p:nvSpPr>
              <p:cNvPr id="29" name="文字方塊 28"/>
              <p:cNvSpPr txBox="1"/>
              <p:nvPr/>
            </p:nvSpPr>
            <p:spPr>
              <a:xfrm>
                <a:off x="5136806" y="3808468"/>
                <a:ext cx="45194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/>
                  <a:t>B</a:t>
                </a:r>
                <a:endParaRPr lang="zh-TW" altLang="en-US" sz="2400" dirty="0"/>
              </a:p>
            </p:txBody>
          </p:sp>
        </p:grpSp>
        <p:sp>
          <p:nvSpPr>
            <p:cNvPr id="20" name="文字方塊 19"/>
            <p:cNvSpPr txBox="1"/>
            <p:nvPr/>
          </p:nvSpPr>
          <p:spPr>
            <a:xfrm>
              <a:off x="5997893" y="2708004"/>
              <a:ext cx="328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 smtClean="0"/>
                <a:t>+</a:t>
              </a:r>
              <a:endParaRPr lang="zh-TW" altLang="en-US" sz="2800" dirty="0"/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5017155" y="2723670"/>
              <a:ext cx="32838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-</a:t>
              </a:r>
              <a:endParaRPr lang="zh-TW" altLang="en-US" sz="2800" dirty="0"/>
            </a:p>
          </p:txBody>
        </p:sp>
      </p:grpSp>
      <p:sp>
        <p:nvSpPr>
          <p:cNvPr id="33" name="文字方塊 32"/>
          <p:cNvSpPr txBox="1"/>
          <p:nvPr/>
        </p:nvSpPr>
        <p:spPr>
          <a:xfrm>
            <a:off x="4624476" y="2722881"/>
            <a:ext cx="40749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Resistor with resistance R:</a:t>
            </a:r>
            <a:endParaRPr lang="zh-TW" altLang="en-US" sz="2400" dirty="0"/>
          </a:p>
        </p:txBody>
      </p:sp>
      <p:graphicFrame>
        <p:nvGraphicFramePr>
          <p:cNvPr id="3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0426266"/>
              </p:ext>
            </p:extLst>
          </p:nvPr>
        </p:nvGraphicFramePr>
        <p:xfrm>
          <a:off x="6080589" y="3288684"/>
          <a:ext cx="86995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73" name="方程式" r:id="rId8" imgW="406080" imgH="393480" progId="Equation.3">
                  <p:embed/>
                </p:oleObj>
              </mc:Choice>
              <mc:Fallback>
                <p:oleObj name="方程式" r:id="rId8" imgW="4060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589" y="3288684"/>
                        <a:ext cx="86995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矩形 34"/>
          <p:cNvSpPr/>
          <p:nvPr/>
        </p:nvSpPr>
        <p:spPr>
          <a:xfrm>
            <a:off x="5002034" y="4270102"/>
            <a:ext cx="3697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reference current should flow from “+” to “-”</a:t>
            </a:r>
          </a:p>
        </p:txBody>
      </p:sp>
    </p:spTree>
    <p:extLst>
      <p:ext uri="{BB962C8B-B14F-4D97-AF65-F5344CB8AC3E}">
        <p14:creationId xmlns:p14="http://schemas.microsoft.com/office/powerpoint/2010/main" val="2381248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3" grpId="0"/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Answer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4.18</a:t>
            </a:r>
          </a:p>
          <a:p>
            <a:pPr lvl="1"/>
            <a:r>
              <a:rPr lang="en-US" altLang="zh-TW" dirty="0" smtClean="0"/>
              <a:t>V1=-6, v2=12, i1=2, i2=3, i3=2.4</a:t>
            </a:r>
          </a:p>
          <a:p>
            <a:r>
              <a:rPr lang="en-US" altLang="zh-TW" dirty="0" smtClean="0"/>
              <a:t>4.22</a:t>
            </a:r>
          </a:p>
          <a:p>
            <a:pPr lvl="1"/>
            <a:r>
              <a:rPr lang="en-US" altLang="zh-TW" dirty="0" smtClean="0"/>
              <a:t>V1=-16.5, v2=30, i1=2, i2=0.5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45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直線接點 11"/>
          <p:cNvCxnSpPr/>
          <p:nvPr/>
        </p:nvCxnSpPr>
        <p:spPr>
          <a:xfrm flipH="1">
            <a:off x="2967318" y="2878472"/>
            <a:ext cx="3400901" cy="4892"/>
          </a:xfrm>
          <a:prstGeom prst="line">
            <a:avLst/>
          </a:prstGeom>
          <a:ln w="38100">
            <a:solidFill>
              <a:schemeClr val="tx1"/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Branch:</a:t>
            </a:r>
            <a:r>
              <a:rPr lang="zh-TW" altLang="en-US" dirty="0"/>
              <a:t> </a:t>
            </a:r>
            <a:r>
              <a:rPr lang="en-US" altLang="zh-TW" dirty="0" smtClean="0"/>
              <a:t>Voltage – Special Case!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084605" y="1841313"/>
            <a:ext cx="1105416" cy="207454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5" name="Object 2"/>
          <p:cNvGraphicFramePr>
            <a:graphicFrameLocks noChangeAspect="1"/>
          </p:cNvGraphicFramePr>
          <p:nvPr>
            <p:extLst/>
          </p:nvPr>
        </p:nvGraphicFramePr>
        <p:xfrm>
          <a:off x="5064593" y="3031702"/>
          <a:ext cx="376983" cy="566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38" name="方程式" r:id="rId4" imgW="152280" imgH="228600" progId="Equation.3">
                  <p:embed/>
                </p:oleObj>
              </mc:Choice>
              <mc:Fallback>
                <p:oleObj name="方程式" r:id="rId4" imgW="152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593" y="3031702"/>
                        <a:ext cx="376983" cy="5664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橢圓 6"/>
          <p:cNvSpPr/>
          <p:nvPr/>
        </p:nvSpPr>
        <p:spPr>
          <a:xfrm>
            <a:off x="6252717" y="2745122"/>
            <a:ext cx="266700" cy="266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>
            <p:extLst/>
          </p:nvPr>
        </p:nvGraphicFramePr>
        <p:xfrm>
          <a:off x="6288610" y="2966058"/>
          <a:ext cx="34131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39" name="方程式" r:id="rId6" imgW="164880" imgH="228600" progId="Equation.3">
                  <p:embed/>
                </p:oleObj>
              </mc:Choice>
              <mc:Fallback>
                <p:oleObj name="方程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8610" y="2966058"/>
                        <a:ext cx="34131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群組 8"/>
          <p:cNvGrpSpPr/>
          <p:nvPr/>
        </p:nvGrpSpPr>
        <p:grpSpPr>
          <a:xfrm>
            <a:off x="2695029" y="2765002"/>
            <a:ext cx="350045" cy="712817"/>
            <a:chOff x="1925637" y="4537699"/>
            <a:chExt cx="350045" cy="712817"/>
          </a:xfrm>
        </p:grpSpPr>
        <p:sp>
          <p:nvSpPr>
            <p:cNvPr id="10" name="橢圓 9"/>
            <p:cNvSpPr/>
            <p:nvPr/>
          </p:nvSpPr>
          <p:spPr>
            <a:xfrm>
              <a:off x="1925637" y="4537699"/>
              <a:ext cx="266700" cy="2667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aphicFrame>
          <p:nvGraphicFramePr>
            <p:cNvPr id="11" name="Object 2"/>
            <p:cNvGraphicFramePr>
              <a:graphicFrameLocks noChangeAspect="1"/>
            </p:cNvGraphicFramePr>
            <p:nvPr>
              <p:extLst/>
            </p:nvPr>
          </p:nvGraphicFramePr>
          <p:xfrm>
            <a:off x="1934369" y="4748866"/>
            <a:ext cx="341313" cy="5016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140" name="方程式" r:id="rId8" imgW="164880" imgH="241200" progId="Equation.3">
                    <p:embed/>
                  </p:oleObj>
                </mc:Choice>
                <mc:Fallback>
                  <p:oleObj name="方程式" r:id="rId8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34369" y="4748866"/>
                          <a:ext cx="341313" cy="5016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16" name="直線接點 15"/>
          <p:cNvCxnSpPr/>
          <p:nvPr/>
        </p:nvCxnSpPr>
        <p:spPr>
          <a:xfrm flipH="1">
            <a:off x="3686625" y="2261409"/>
            <a:ext cx="2114100" cy="10506"/>
          </a:xfrm>
          <a:prstGeom prst="line">
            <a:avLst/>
          </a:prstGeom>
          <a:ln w="381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Object 2"/>
          <p:cNvGraphicFramePr>
            <a:graphicFrameLocks noChangeAspect="1"/>
          </p:cNvGraphicFramePr>
          <p:nvPr>
            <p:extLst/>
          </p:nvPr>
        </p:nvGraphicFramePr>
        <p:xfrm>
          <a:off x="4637313" y="1900239"/>
          <a:ext cx="182562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1" name="方程式" r:id="rId10" imgW="88560" imgH="164880" progId="Equation.3">
                  <p:embed/>
                </p:oleObj>
              </mc:Choice>
              <mc:Fallback>
                <p:oleObj name="方程式" r:id="rId10" imgW="885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7313" y="1900239"/>
                        <a:ext cx="182562" cy="341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群組 19"/>
          <p:cNvGrpSpPr/>
          <p:nvPr/>
        </p:nvGrpSpPr>
        <p:grpSpPr>
          <a:xfrm rot="11814696">
            <a:off x="6139553" y="1357719"/>
            <a:ext cx="457332" cy="1378067"/>
            <a:chOff x="6254749" y="2489994"/>
            <a:chExt cx="0" cy="1742280"/>
          </a:xfrm>
        </p:grpSpPr>
        <p:cxnSp>
          <p:nvCxnSpPr>
            <p:cNvPr id="21" name="直線接點 20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線接點 21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接點 22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群組 23"/>
          <p:cNvGrpSpPr/>
          <p:nvPr/>
        </p:nvGrpSpPr>
        <p:grpSpPr>
          <a:xfrm rot="15001059">
            <a:off x="6917679" y="1560123"/>
            <a:ext cx="505090" cy="1591075"/>
            <a:chOff x="6254749" y="2489994"/>
            <a:chExt cx="0" cy="1742280"/>
          </a:xfrm>
        </p:grpSpPr>
        <p:cxnSp>
          <p:nvCxnSpPr>
            <p:cNvPr id="25" name="直線接點 24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接點 25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線接點 26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群組 27"/>
          <p:cNvGrpSpPr/>
          <p:nvPr/>
        </p:nvGrpSpPr>
        <p:grpSpPr>
          <a:xfrm rot="17713921">
            <a:off x="6970651" y="2492496"/>
            <a:ext cx="272145" cy="1303683"/>
            <a:chOff x="6254749" y="2489994"/>
            <a:chExt cx="0" cy="1742280"/>
          </a:xfrm>
        </p:grpSpPr>
        <p:cxnSp>
          <p:nvCxnSpPr>
            <p:cNvPr id="29" name="直線接點 28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線接點 29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群組 31"/>
          <p:cNvGrpSpPr/>
          <p:nvPr/>
        </p:nvGrpSpPr>
        <p:grpSpPr>
          <a:xfrm rot="10491647">
            <a:off x="2432443" y="1830283"/>
            <a:ext cx="321624" cy="950602"/>
            <a:chOff x="6254749" y="2489994"/>
            <a:chExt cx="0" cy="1742280"/>
          </a:xfrm>
        </p:grpSpPr>
        <p:cxnSp>
          <p:nvCxnSpPr>
            <p:cNvPr id="33" name="直線接點 32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線接點 33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群組 35"/>
          <p:cNvGrpSpPr/>
          <p:nvPr/>
        </p:nvGrpSpPr>
        <p:grpSpPr>
          <a:xfrm rot="15001059">
            <a:off x="1884650" y="2392769"/>
            <a:ext cx="169797" cy="1502773"/>
            <a:chOff x="6254749" y="2489994"/>
            <a:chExt cx="0" cy="1742280"/>
          </a:xfrm>
        </p:grpSpPr>
        <p:cxnSp>
          <p:nvCxnSpPr>
            <p:cNvPr id="37" name="直線接點 36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群組 39"/>
          <p:cNvGrpSpPr/>
          <p:nvPr/>
        </p:nvGrpSpPr>
        <p:grpSpPr>
          <a:xfrm rot="17713921">
            <a:off x="1922746" y="1649812"/>
            <a:ext cx="499095" cy="1388269"/>
            <a:chOff x="6254749" y="2489994"/>
            <a:chExt cx="0" cy="1742280"/>
          </a:xfrm>
        </p:grpSpPr>
        <p:cxnSp>
          <p:nvCxnSpPr>
            <p:cNvPr id="41" name="直線接點 40"/>
            <p:cNvCxnSpPr/>
            <p:nvPr/>
          </p:nvCxnSpPr>
          <p:spPr>
            <a:xfrm>
              <a:off x="6254749" y="248999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接點 41"/>
            <p:cNvCxnSpPr/>
            <p:nvPr/>
          </p:nvCxnSpPr>
          <p:spPr>
            <a:xfrm>
              <a:off x="6254749" y="2932112"/>
              <a:ext cx="0" cy="796132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/>
            <p:nvPr/>
          </p:nvCxnSpPr>
          <p:spPr>
            <a:xfrm>
              <a:off x="6254749" y="3728244"/>
              <a:ext cx="0" cy="5040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文字方塊 46"/>
          <p:cNvSpPr txBox="1"/>
          <p:nvPr/>
        </p:nvSpPr>
        <p:spPr>
          <a:xfrm>
            <a:off x="734322" y="4049309"/>
            <a:ext cx="4976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If </a:t>
            </a:r>
            <a:r>
              <a:rPr lang="en-US" altLang="zh-TW" sz="2400" dirty="0" err="1" smtClean="0"/>
              <a:t>v</a:t>
            </a:r>
            <a:r>
              <a:rPr lang="en-US" altLang="zh-TW" sz="2400" baseline="-25000" dirty="0" err="1" smtClean="0"/>
              <a:t>y</a:t>
            </a:r>
            <a:r>
              <a:rPr lang="en-US" altLang="zh-TW" sz="2400" dirty="0" smtClean="0"/>
              <a:t> is selected as reference</a:t>
            </a:r>
            <a:endParaRPr lang="zh-TW" altLang="en-US" sz="2400" dirty="0"/>
          </a:p>
        </p:txBody>
      </p:sp>
      <p:graphicFrame>
        <p:nvGraphicFramePr>
          <p:cNvPr id="48" name="Object 2"/>
          <p:cNvGraphicFramePr>
            <a:graphicFrameLocks noChangeAspect="1"/>
          </p:cNvGraphicFramePr>
          <p:nvPr>
            <p:extLst/>
          </p:nvPr>
        </p:nvGraphicFramePr>
        <p:xfrm>
          <a:off x="6179488" y="1759449"/>
          <a:ext cx="23495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2" name="方程式" r:id="rId12" imgW="114120" imgH="215640" progId="Equation.3">
                  <p:embed/>
                </p:oleObj>
              </mc:Choice>
              <mc:Fallback>
                <p:oleObj name="方程式" r:id="rId12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9488" y="1759449"/>
                        <a:ext cx="234950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直線接點 48"/>
          <p:cNvCxnSpPr/>
          <p:nvPr/>
        </p:nvCxnSpPr>
        <p:spPr>
          <a:xfrm flipV="1">
            <a:off x="6325028" y="1681755"/>
            <a:ext cx="248693" cy="863030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 flipV="1">
            <a:off x="6580072" y="2411270"/>
            <a:ext cx="798403" cy="297100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6590608" y="2956020"/>
            <a:ext cx="775843" cy="312532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 flipH="1">
            <a:off x="1682118" y="2944908"/>
            <a:ext cx="818309" cy="278634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 flipH="1" flipV="1">
            <a:off x="2810272" y="1884782"/>
            <a:ext cx="71175" cy="774421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 flipH="1" flipV="1">
            <a:off x="1855648" y="2326934"/>
            <a:ext cx="722573" cy="375423"/>
          </a:xfrm>
          <a:prstGeom prst="line">
            <a:avLst/>
          </a:prstGeom>
          <a:ln w="38100">
            <a:solidFill>
              <a:srgbClr val="0000FF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Object 2"/>
          <p:cNvGraphicFramePr>
            <a:graphicFrameLocks noChangeAspect="1"/>
          </p:cNvGraphicFramePr>
          <p:nvPr>
            <p:extLst/>
          </p:nvPr>
        </p:nvGraphicFramePr>
        <p:xfrm>
          <a:off x="6792913" y="2128838"/>
          <a:ext cx="2619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3" name="方程式" r:id="rId14" imgW="126720" imgH="215640" progId="Equation.3">
                  <p:embed/>
                </p:oleObj>
              </mc:Choice>
              <mc:Fallback>
                <p:oleObj name="方程式" r:id="rId14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2913" y="2128838"/>
                        <a:ext cx="261937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2"/>
          <p:cNvGraphicFramePr>
            <a:graphicFrameLocks noChangeAspect="1"/>
          </p:cNvGraphicFramePr>
          <p:nvPr>
            <p:extLst/>
          </p:nvPr>
        </p:nvGraphicFramePr>
        <p:xfrm>
          <a:off x="6959600" y="2700338"/>
          <a:ext cx="261938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4" name="方程式" r:id="rId16" imgW="126720" imgH="228600" progId="Equation.3">
                  <p:embed/>
                </p:oleObj>
              </mc:Choice>
              <mc:Fallback>
                <p:oleObj name="方程式" r:id="rId16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9600" y="2700338"/>
                        <a:ext cx="261938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2"/>
          <p:cNvGraphicFramePr>
            <a:graphicFrameLocks noChangeAspect="1"/>
          </p:cNvGraphicFramePr>
          <p:nvPr>
            <p:extLst/>
          </p:nvPr>
        </p:nvGraphicFramePr>
        <p:xfrm>
          <a:off x="2895600" y="1951038"/>
          <a:ext cx="261938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5" name="方程式" r:id="rId18" imgW="126720" imgH="215640" progId="Equation.3">
                  <p:embed/>
                </p:oleObj>
              </mc:Choice>
              <mc:Fallback>
                <p:oleObj name="方程式" r:id="rId18" imgW="126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951038"/>
                        <a:ext cx="261938" cy="446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2"/>
          <p:cNvGraphicFramePr>
            <a:graphicFrameLocks noChangeAspect="1"/>
          </p:cNvGraphicFramePr>
          <p:nvPr>
            <p:extLst/>
          </p:nvPr>
        </p:nvGraphicFramePr>
        <p:xfrm>
          <a:off x="2146300" y="2076450"/>
          <a:ext cx="2619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6" name="方程式" r:id="rId20" imgW="126720" imgH="228600" progId="Equation.3">
                  <p:embed/>
                </p:oleObj>
              </mc:Choice>
              <mc:Fallback>
                <p:oleObj name="方程式" r:id="rId20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6300" y="2076450"/>
                        <a:ext cx="26193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" name="Object 2"/>
          <p:cNvGraphicFramePr>
            <a:graphicFrameLocks noChangeAspect="1"/>
          </p:cNvGraphicFramePr>
          <p:nvPr>
            <p:extLst/>
          </p:nvPr>
        </p:nvGraphicFramePr>
        <p:xfrm>
          <a:off x="1818006" y="2661814"/>
          <a:ext cx="26193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47" name="方程式" r:id="rId22" imgW="126720" imgH="228600" progId="Equation.3">
                  <p:embed/>
                </p:oleObj>
              </mc:Choice>
              <mc:Fallback>
                <p:oleObj name="方程式" r:id="rId22" imgW="1267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8006" y="2661814"/>
                        <a:ext cx="26193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1" name="圖片 60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586038" y="3444628"/>
            <a:ext cx="571500" cy="523875"/>
          </a:xfrm>
          <a:prstGeom prst="rect">
            <a:avLst/>
          </a:prstGeom>
        </p:spPr>
      </p:pic>
      <p:grpSp>
        <p:nvGrpSpPr>
          <p:cNvPr id="6" name="群組 5"/>
          <p:cNvGrpSpPr/>
          <p:nvPr/>
        </p:nvGrpSpPr>
        <p:grpSpPr>
          <a:xfrm>
            <a:off x="1699005" y="4533851"/>
            <a:ext cx="6724282" cy="495300"/>
            <a:chOff x="2306208" y="4711143"/>
            <a:chExt cx="6724282" cy="495300"/>
          </a:xfrm>
        </p:grpSpPr>
        <p:sp>
          <p:nvSpPr>
            <p:cNvPr id="62" name="文字方塊 61"/>
            <p:cNvSpPr txBox="1"/>
            <p:nvPr/>
          </p:nvSpPr>
          <p:spPr>
            <a:xfrm>
              <a:off x="2306208" y="4724582"/>
              <a:ext cx="24910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err="1" smtClean="0"/>
                <a:t>v</a:t>
              </a:r>
              <a:r>
                <a:rPr lang="en-US" altLang="zh-TW" sz="2400" baseline="-25000" dirty="0" err="1"/>
                <a:t>x</a:t>
              </a:r>
              <a:r>
                <a:rPr lang="en-US" altLang="zh-TW" sz="2400" dirty="0" smtClean="0"/>
                <a:t> is equal to v</a:t>
              </a:r>
              <a:r>
                <a:rPr lang="en-US" altLang="zh-TW" sz="2400" baseline="-25000" dirty="0" smtClean="0"/>
                <a:t>s</a:t>
              </a:r>
              <a:endParaRPr lang="zh-TW" altLang="en-US" sz="2400" baseline="-25000" dirty="0"/>
            </a:p>
          </p:txBody>
        </p:sp>
        <p:sp>
          <p:nvSpPr>
            <p:cNvPr id="3" name="向右箭號 2"/>
            <p:cNvSpPr/>
            <p:nvPr/>
          </p:nvSpPr>
          <p:spPr>
            <a:xfrm>
              <a:off x="4337568" y="4711143"/>
              <a:ext cx="344713" cy="49530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4" name="文字方塊 63"/>
            <p:cNvSpPr txBox="1"/>
            <p:nvPr/>
          </p:nvSpPr>
          <p:spPr>
            <a:xfrm>
              <a:off x="4706365" y="4711143"/>
              <a:ext cx="43241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The node potential is known</a:t>
              </a:r>
              <a:endParaRPr lang="zh-TW" altLang="en-US" sz="2400" baseline="-25000" dirty="0"/>
            </a:p>
          </p:txBody>
        </p:sp>
      </p:grpSp>
      <p:sp>
        <p:nvSpPr>
          <p:cNvPr id="71" name="向右箭號 70"/>
          <p:cNvSpPr/>
          <p:nvPr/>
        </p:nvSpPr>
        <p:spPr>
          <a:xfrm>
            <a:off x="3730365" y="5065944"/>
            <a:ext cx="344713" cy="495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文字方塊 73"/>
          <p:cNvSpPr txBox="1"/>
          <p:nvPr/>
        </p:nvSpPr>
        <p:spPr>
          <a:xfrm>
            <a:off x="4099162" y="5044450"/>
            <a:ext cx="49828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Eliminate one unknown variables</a:t>
            </a:r>
            <a:endParaRPr lang="zh-TW" altLang="en-US" sz="2400" baseline="-25000" dirty="0"/>
          </a:p>
        </p:txBody>
      </p:sp>
      <p:sp>
        <p:nvSpPr>
          <p:cNvPr id="13" name="矩形 12"/>
          <p:cNvSpPr/>
          <p:nvPr/>
        </p:nvSpPr>
        <p:spPr>
          <a:xfrm>
            <a:off x="743667" y="5702087"/>
            <a:ext cx="83459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2"/>
            <a:r>
              <a:rPr lang="en-US" altLang="zh-TW" sz="2400" dirty="0">
                <a:solidFill>
                  <a:srgbClr val="FF0000"/>
                </a:solidFill>
              </a:rPr>
              <a:t>Which node should be selected as reference point?</a:t>
            </a:r>
          </a:p>
        </p:txBody>
      </p:sp>
      <p:sp>
        <p:nvSpPr>
          <p:cNvPr id="75" name="文字方塊 74"/>
          <p:cNvSpPr txBox="1"/>
          <p:nvPr/>
        </p:nvSpPr>
        <p:spPr>
          <a:xfrm>
            <a:off x="1973468" y="6234180"/>
            <a:ext cx="64559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/>
              <a:t>Ans</a:t>
            </a:r>
            <a:r>
              <a:rPr lang="en-US" altLang="zh-TW" sz="2400" dirty="0" smtClean="0"/>
              <a:t>: The node connected with voltage source</a:t>
            </a:r>
            <a:endParaRPr lang="zh-TW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354345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 – Lecture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Voltage defined for two points</a:t>
            </a:r>
          </a:p>
          <a:p>
            <a:r>
              <a:rPr lang="en-US" altLang="zh-TW" dirty="0" smtClean="0"/>
              <a:t>Potential defined for one point</a:t>
            </a:r>
          </a:p>
          <a:p>
            <a:pPr lvl="1"/>
            <a:r>
              <a:rPr lang="en-US" altLang="zh-TW" dirty="0" smtClean="0"/>
              <a:t>Voltage between the point and the reference</a:t>
            </a:r>
            <a:endParaRPr lang="zh-TW" altLang="en-US" dirty="0"/>
          </a:p>
        </p:txBody>
      </p:sp>
      <p:grpSp>
        <p:nvGrpSpPr>
          <p:cNvPr id="4" name="群組 3"/>
          <p:cNvGrpSpPr/>
          <p:nvPr/>
        </p:nvGrpSpPr>
        <p:grpSpPr>
          <a:xfrm>
            <a:off x="1149992" y="4593721"/>
            <a:ext cx="2249028" cy="727803"/>
            <a:chOff x="3339718" y="3808468"/>
            <a:chExt cx="2249028" cy="727803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 flipH="1">
              <a:off x="4280345" y="3337268"/>
              <a:ext cx="362033" cy="2035974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3339718" y="3808469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136806" y="3808468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sp>
        <p:nvSpPr>
          <p:cNvPr id="9" name="文字方塊 8"/>
          <p:cNvSpPr txBox="1"/>
          <p:nvPr/>
        </p:nvSpPr>
        <p:spPr>
          <a:xfrm>
            <a:off x="1651497" y="4606439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582670" y="4596433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2873388"/>
              </p:ext>
            </p:extLst>
          </p:nvPr>
        </p:nvGraphicFramePr>
        <p:xfrm>
          <a:off x="2011854" y="4448949"/>
          <a:ext cx="457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" name="方程式" r:id="rId4" imgW="152280" imgH="139680" progId="Equation.3">
                  <p:embed/>
                </p:oleObj>
              </mc:Choice>
              <mc:Fallback>
                <p:oleObj name="方程式" r:id="rId4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1854" y="4448949"/>
                        <a:ext cx="457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3" name="圖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6200000">
            <a:off x="3254096" y="4919652"/>
            <a:ext cx="361905" cy="400000"/>
          </a:xfrm>
          <a:prstGeom prst="rect">
            <a:avLst/>
          </a:prstGeom>
        </p:spPr>
      </p:pic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032280"/>
              </p:ext>
            </p:extLst>
          </p:nvPr>
        </p:nvGraphicFramePr>
        <p:xfrm>
          <a:off x="1063685" y="5246911"/>
          <a:ext cx="457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7" name="方程式" r:id="rId7" imgW="152280" imgH="139680" progId="Equation.3">
                  <p:embed/>
                </p:oleObj>
              </mc:Choice>
              <mc:Fallback>
                <p:oleObj name="方程式" r:id="rId7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85" y="5246911"/>
                        <a:ext cx="457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5" name="群組 14"/>
          <p:cNvGrpSpPr/>
          <p:nvPr/>
        </p:nvGrpSpPr>
        <p:grpSpPr>
          <a:xfrm>
            <a:off x="5064396" y="4572802"/>
            <a:ext cx="2249028" cy="727803"/>
            <a:chOff x="3339718" y="3808468"/>
            <a:chExt cx="2249028" cy="727803"/>
          </a:xfrm>
        </p:grpSpPr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 flipH="1">
              <a:off x="4280345" y="3337268"/>
              <a:ext cx="362033" cy="2035974"/>
            </a:xfrm>
            <a:prstGeom prst="rect">
              <a:avLst/>
            </a:prstGeom>
          </p:spPr>
        </p:pic>
        <p:sp>
          <p:nvSpPr>
            <p:cNvPr id="17" name="文字方塊 16"/>
            <p:cNvSpPr txBox="1"/>
            <p:nvPr/>
          </p:nvSpPr>
          <p:spPr>
            <a:xfrm>
              <a:off x="3339718" y="3808469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5136806" y="3808468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sp>
        <p:nvSpPr>
          <p:cNvPr id="19" name="文字方塊 18"/>
          <p:cNvSpPr txBox="1"/>
          <p:nvPr/>
        </p:nvSpPr>
        <p:spPr>
          <a:xfrm>
            <a:off x="5565901" y="4585520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6497074" y="4575514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graphicFrame>
        <p:nvGraphicFramePr>
          <p:cNvPr id="21" name="物件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27521"/>
              </p:ext>
            </p:extLst>
          </p:nvPr>
        </p:nvGraphicFramePr>
        <p:xfrm>
          <a:off x="5926258" y="4428030"/>
          <a:ext cx="457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8" name="方程式" r:id="rId8" imgW="152280" imgH="139680" progId="Equation.3">
                  <p:embed/>
                </p:oleObj>
              </mc:Choice>
              <mc:Fallback>
                <p:oleObj name="方程式" r:id="rId8" imgW="15228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258" y="4428030"/>
                        <a:ext cx="4572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" name="圖片 2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5400000" flipH="1">
            <a:off x="4855919" y="4938731"/>
            <a:ext cx="361905" cy="400000"/>
          </a:xfrm>
          <a:prstGeom prst="rect">
            <a:avLst/>
          </a:prstGeom>
        </p:spPr>
      </p:pic>
      <p:graphicFrame>
        <p:nvGraphicFramePr>
          <p:cNvPr id="23" name="物件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9962708"/>
              </p:ext>
            </p:extLst>
          </p:nvPr>
        </p:nvGraphicFramePr>
        <p:xfrm>
          <a:off x="6813951" y="5348847"/>
          <a:ext cx="6858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9" name="方程式" r:id="rId9" imgW="228600" imgH="139680" progId="Equation.3">
                  <p:embed/>
                </p:oleObj>
              </mc:Choice>
              <mc:Fallback>
                <p:oleObj name="方程式" r:id="rId9" imgW="22860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951" y="5348847"/>
                        <a:ext cx="6858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5008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 – Lecture 1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KCL: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KVL</a:t>
            </a:r>
          </a:p>
          <a:p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4" name="Picture 4" descr="01-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423" y="2037052"/>
            <a:ext cx="27003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1462817"/>
              </p:ext>
            </p:extLst>
          </p:nvPr>
        </p:nvGraphicFramePr>
        <p:xfrm>
          <a:off x="5983199" y="2721556"/>
          <a:ext cx="13525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0" name="方程式" r:id="rId4" imgW="596880" imgH="228600" progId="Equation.3">
                  <p:embed/>
                </p:oleObj>
              </mc:Choice>
              <mc:Fallback>
                <p:oleObj name="方程式" r:id="rId4" imgW="596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3199" y="2721556"/>
                        <a:ext cx="1352550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9718" y="3650130"/>
            <a:ext cx="5880638" cy="2451273"/>
          </a:xfrm>
          <a:prstGeom prst="rect">
            <a:avLst/>
          </a:prstGeom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482056"/>
              </p:ext>
            </p:extLst>
          </p:nvPr>
        </p:nvGraphicFramePr>
        <p:xfrm>
          <a:off x="4429036" y="6155471"/>
          <a:ext cx="155416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61" name="方程式" r:id="rId7" imgW="685800" imgH="228600" progId="Equation.3">
                  <p:embed/>
                </p:oleObj>
              </mc:Choice>
              <mc:Fallback>
                <p:oleObj name="方程式" r:id="rId7" imgW="685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9036" y="6155471"/>
                        <a:ext cx="1554163" cy="517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2859020" y="6183402"/>
            <a:ext cx="16271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Loop 1:</a:t>
            </a:r>
            <a:endParaRPr lang="zh-TW" altLang="en-US" sz="2400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583690" y="4537111"/>
            <a:ext cx="997081" cy="1029421"/>
          </a:xfrm>
          <a:prstGeom prst="rect">
            <a:avLst/>
          </a:prstGeom>
        </p:spPr>
      </p:pic>
      <p:sp>
        <p:nvSpPr>
          <p:cNvPr id="10" name="文字方塊 9"/>
          <p:cNvSpPr txBox="1"/>
          <p:nvPr/>
        </p:nvSpPr>
        <p:spPr>
          <a:xfrm>
            <a:off x="2322423" y="4847703"/>
            <a:ext cx="16271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000" dirty="0" smtClean="0">
                <a:solidFill>
                  <a:srgbClr val="0000FF"/>
                </a:solidFill>
              </a:rPr>
              <a:t>Loop 1</a:t>
            </a:r>
            <a:endParaRPr lang="zh-TW" alt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Review – Lecture 1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413" y="1697045"/>
            <a:ext cx="8283436" cy="1995555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1259843" y="3692600"/>
            <a:ext cx="66243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Find the current and voltage of all elements.</a:t>
            </a:r>
            <a:endParaRPr lang="zh-TW" altLang="en-US" sz="2800" dirty="0"/>
          </a:p>
        </p:txBody>
      </p:sp>
      <p:sp>
        <p:nvSpPr>
          <p:cNvPr id="6" name="矩形 5"/>
          <p:cNvSpPr/>
          <p:nvPr/>
        </p:nvSpPr>
        <p:spPr>
          <a:xfrm>
            <a:off x="225458" y="4133132"/>
            <a:ext cx="31281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Systematic Solution:</a:t>
            </a:r>
            <a:endParaRPr lang="zh-TW" altLang="en-US" sz="2800" dirty="0"/>
          </a:p>
        </p:txBody>
      </p:sp>
      <p:sp>
        <p:nvSpPr>
          <p:cNvPr id="7" name="矩形 6"/>
          <p:cNvSpPr/>
          <p:nvPr/>
        </p:nvSpPr>
        <p:spPr>
          <a:xfrm>
            <a:off x="513881" y="4592842"/>
            <a:ext cx="86301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/>
              <a:t>Step 1. List all unknown variables and reference directions</a:t>
            </a:r>
            <a:endParaRPr lang="zh-TW" altLang="en-US" sz="2800" dirty="0"/>
          </a:p>
        </p:txBody>
      </p:sp>
      <p:sp>
        <p:nvSpPr>
          <p:cNvPr id="9" name="矩形 8"/>
          <p:cNvSpPr/>
          <p:nvPr/>
        </p:nvSpPr>
        <p:spPr>
          <a:xfrm>
            <a:off x="513881" y="5072011"/>
            <a:ext cx="795375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Step 2. Use </a:t>
            </a:r>
            <a:r>
              <a:rPr lang="en-US" altLang="zh-TW" sz="2800" b="1" i="1" dirty="0" smtClean="0"/>
              <a:t>(a) Element Characteristics</a:t>
            </a:r>
            <a:r>
              <a:rPr lang="en-US" altLang="zh-TW" sz="2800" dirty="0" smtClean="0"/>
              <a:t>, </a:t>
            </a:r>
            <a:r>
              <a:rPr lang="en-US" altLang="zh-TW" sz="2800" b="1" i="1" dirty="0" smtClean="0"/>
              <a:t>(b) KCL </a:t>
            </a:r>
            <a:r>
              <a:rPr lang="en-US" altLang="zh-TW" sz="2800" dirty="0" smtClean="0"/>
              <a:t>and </a:t>
            </a:r>
            <a:r>
              <a:rPr lang="en-US" altLang="zh-TW" sz="2800" b="1" i="1" dirty="0" smtClean="0"/>
              <a:t>(c) KVL </a:t>
            </a:r>
            <a:r>
              <a:rPr lang="en-US" altLang="zh-TW" sz="2800" dirty="0" smtClean="0"/>
              <a:t>to list equations for unknown variables</a:t>
            </a:r>
            <a:endParaRPr lang="zh-TW" altLang="en-US" sz="2800" dirty="0"/>
          </a:p>
        </p:txBody>
      </p:sp>
      <p:sp>
        <p:nvSpPr>
          <p:cNvPr id="10" name="矩形 9"/>
          <p:cNvSpPr/>
          <p:nvPr/>
        </p:nvSpPr>
        <p:spPr>
          <a:xfrm>
            <a:off x="1093198" y="6090513"/>
            <a:ext cx="75084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 smtClean="0">
                <a:solidFill>
                  <a:srgbClr val="0000FF"/>
                </a:solidFill>
              </a:rPr>
              <a:t>How to reduce the number of unknown variables?</a:t>
            </a:r>
            <a:endParaRPr lang="zh-TW" alt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945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Textbook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Chapter 4.1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9054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Terminology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Node: any connection point of two or more circuit elements (Textbook, P23)</a:t>
            </a:r>
          </a:p>
          <a:p>
            <a:pPr lvl="1"/>
            <a:r>
              <a:rPr lang="en-US" altLang="zh-TW" dirty="0" smtClean="0"/>
              <a:t>Essential node: more than two elements</a:t>
            </a:r>
          </a:p>
          <a:p>
            <a:pPr lvl="1"/>
            <a:r>
              <a:rPr lang="en-US" altLang="zh-TW" dirty="0" smtClean="0"/>
              <a:t>Non-essential node: two elements</a:t>
            </a:r>
          </a:p>
          <a:p>
            <a:pPr lvl="1"/>
            <a:r>
              <a:rPr lang="en-US" altLang="zh-TW" dirty="0" smtClean="0"/>
              <a:t>Use “node” to represent “Essential node”</a:t>
            </a:r>
          </a:p>
          <a:p>
            <a:r>
              <a:rPr lang="en-US" altLang="zh-TW" dirty="0" smtClean="0"/>
              <a:t>Branch:</a:t>
            </a:r>
          </a:p>
          <a:p>
            <a:pPr lvl="1"/>
            <a:r>
              <a:rPr lang="en-US" altLang="zh-TW" dirty="0" smtClean="0"/>
              <a:t>Circuit between nodes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4762" y="3780740"/>
            <a:ext cx="4137722" cy="2846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47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Node Analysis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altLang="zh-TW" dirty="0" smtClean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953036" y="2021979"/>
            <a:ext cx="1957590" cy="7469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Current + Voltage</a:t>
            </a:r>
          </a:p>
        </p:txBody>
      </p:sp>
      <p:sp>
        <p:nvSpPr>
          <p:cNvPr id="18" name="矩形 17"/>
          <p:cNvSpPr/>
          <p:nvPr/>
        </p:nvSpPr>
        <p:spPr>
          <a:xfrm>
            <a:off x="3595621" y="2125012"/>
            <a:ext cx="1957590" cy="540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Voltage</a:t>
            </a:r>
          </a:p>
        </p:txBody>
      </p:sp>
      <p:sp>
        <p:nvSpPr>
          <p:cNvPr id="20" name="向右箭號 19"/>
          <p:cNvSpPr/>
          <p:nvPr/>
        </p:nvSpPr>
        <p:spPr>
          <a:xfrm>
            <a:off x="2960932" y="2150766"/>
            <a:ext cx="581965" cy="540913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772732" y="3139478"/>
            <a:ext cx="7083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/>
              <a:t>Only consider the voltage as unknown variables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200149" y="3601143"/>
            <a:ext cx="7083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Reduce the number of unknown variables</a:t>
            </a:r>
            <a:endParaRPr lang="zh-TW" altLang="en-US" sz="2400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772732" y="4084013"/>
            <a:ext cx="79977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b="1" i="1" dirty="0" smtClean="0"/>
              <a:t>Usually</a:t>
            </a:r>
            <a:r>
              <a:rPr lang="en-US" altLang="zh-TW" sz="2400" dirty="0" smtClean="0"/>
              <a:t> it is easy to find current if the voltages are known</a:t>
            </a:r>
            <a:endParaRPr lang="zh-TW" altLang="en-US" sz="2400" dirty="0"/>
          </a:p>
        </p:txBody>
      </p:sp>
      <p:grpSp>
        <p:nvGrpSpPr>
          <p:cNvPr id="24" name="群組 23"/>
          <p:cNvGrpSpPr/>
          <p:nvPr/>
        </p:nvGrpSpPr>
        <p:grpSpPr>
          <a:xfrm>
            <a:off x="1497722" y="4732130"/>
            <a:ext cx="2249028" cy="727803"/>
            <a:chOff x="3339718" y="3808468"/>
            <a:chExt cx="2249028" cy="727803"/>
          </a:xfrm>
        </p:grpSpPr>
        <p:pic>
          <p:nvPicPr>
            <p:cNvPr id="25" name="圖片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 flipH="1">
              <a:off x="4280345" y="3337268"/>
              <a:ext cx="362033" cy="2035974"/>
            </a:xfrm>
            <a:prstGeom prst="rect">
              <a:avLst/>
            </a:prstGeom>
          </p:spPr>
        </p:pic>
        <p:sp>
          <p:nvSpPr>
            <p:cNvPr id="26" name="文字方塊 25"/>
            <p:cNvSpPr txBox="1"/>
            <p:nvPr/>
          </p:nvSpPr>
          <p:spPr>
            <a:xfrm>
              <a:off x="3339718" y="3808469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 smtClean="0"/>
                <a:t>A</a:t>
              </a:r>
              <a:endParaRPr lang="zh-TW" altLang="en-US" sz="2400" dirty="0"/>
            </a:p>
          </p:txBody>
        </p:sp>
        <p:sp>
          <p:nvSpPr>
            <p:cNvPr id="27" name="文字方塊 26"/>
            <p:cNvSpPr txBox="1"/>
            <p:nvPr/>
          </p:nvSpPr>
          <p:spPr>
            <a:xfrm>
              <a:off x="5136806" y="3808468"/>
              <a:ext cx="4519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dirty="0"/>
                <a:t>B</a:t>
              </a:r>
              <a:endParaRPr lang="zh-TW" altLang="en-US" sz="2400" dirty="0"/>
            </a:p>
          </p:txBody>
        </p:sp>
      </p:grpSp>
      <p:graphicFrame>
        <p:nvGraphicFramePr>
          <p:cNvPr id="28" name="物件 27"/>
          <p:cNvGraphicFramePr>
            <a:graphicFrameLocks noChangeAspect="1"/>
          </p:cNvGraphicFramePr>
          <p:nvPr>
            <p:extLst/>
          </p:nvPr>
        </p:nvGraphicFramePr>
        <p:xfrm>
          <a:off x="2463486" y="4613233"/>
          <a:ext cx="342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3" name="方程式" r:id="rId4" imgW="114120" imgH="139680" progId="Equation.3">
                  <p:embed/>
                </p:oleObj>
              </mc:Choice>
              <mc:Fallback>
                <p:oleObj name="方程式" r:id="rId4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3486" y="4613233"/>
                        <a:ext cx="342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文字方塊 28"/>
          <p:cNvSpPr txBox="1"/>
          <p:nvPr/>
        </p:nvSpPr>
        <p:spPr>
          <a:xfrm>
            <a:off x="1999227" y="4744848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+</a:t>
            </a:r>
            <a:endParaRPr lang="zh-TW" altLang="en-US" sz="2800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2930400" y="4734842"/>
            <a:ext cx="328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-</a:t>
            </a:r>
            <a:endParaRPr lang="zh-TW" altLang="en-US" sz="2800" dirty="0"/>
          </a:p>
        </p:txBody>
      </p:sp>
      <p:graphicFrame>
        <p:nvGraphicFramePr>
          <p:cNvPr id="31" name="Object 12"/>
          <p:cNvGraphicFramePr>
            <a:graphicFrameLocks noChangeAspect="1"/>
          </p:cNvGraphicFramePr>
          <p:nvPr>
            <p:extLst/>
          </p:nvPr>
        </p:nvGraphicFramePr>
        <p:xfrm>
          <a:off x="2141320" y="5859531"/>
          <a:ext cx="788988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4" name="方程式" r:id="rId6" imgW="368280" imgH="393480" progId="Equation.3">
                  <p:embed/>
                </p:oleObj>
              </mc:Choice>
              <mc:Fallback>
                <p:oleObj name="方程式" r:id="rId6" imgW="36828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1320" y="5859531"/>
                        <a:ext cx="788988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文字方塊 31"/>
          <p:cNvSpPr txBox="1"/>
          <p:nvPr/>
        </p:nvSpPr>
        <p:spPr>
          <a:xfrm>
            <a:off x="919452" y="5498975"/>
            <a:ext cx="3394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Resistor with resistance R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104949" y="4740679"/>
            <a:ext cx="22616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How about ……</a:t>
            </a:r>
            <a:endParaRPr lang="zh-TW" altLang="en-US" sz="2400" dirty="0"/>
          </a:p>
        </p:txBody>
      </p:sp>
      <p:pic>
        <p:nvPicPr>
          <p:cNvPr id="34" name="圖片 3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5400000">
            <a:off x="6918609" y="5104059"/>
            <a:ext cx="591948" cy="1110916"/>
          </a:xfrm>
          <a:prstGeom prst="rect">
            <a:avLst/>
          </a:prstGeom>
          <a:solidFill>
            <a:schemeClr val="bg1"/>
          </a:solidFill>
        </p:spPr>
      </p:pic>
      <p:graphicFrame>
        <p:nvGraphicFramePr>
          <p:cNvPr id="35" name="物件 34"/>
          <p:cNvGraphicFramePr>
            <a:graphicFrameLocks noChangeAspect="1"/>
          </p:cNvGraphicFramePr>
          <p:nvPr>
            <p:extLst/>
          </p:nvPr>
        </p:nvGraphicFramePr>
        <p:xfrm>
          <a:off x="7427141" y="5183533"/>
          <a:ext cx="3429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25" name="方程式" r:id="rId9" imgW="114120" imgH="139680" progId="Equation.3">
                  <p:embed/>
                </p:oleObj>
              </mc:Choice>
              <mc:Fallback>
                <p:oleObj name="方程式" r:id="rId9" imgW="114120" imgH="139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141" y="5183533"/>
                        <a:ext cx="342900" cy="419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文字方塊 35"/>
          <p:cNvSpPr txBox="1"/>
          <p:nvPr/>
        </p:nvSpPr>
        <p:spPr>
          <a:xfrm>
            <a:off x="6604488" y="5995669"/>
            <a:ext cx="12717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err="1" smtClean="0"/>
              <a:t>i</a:t>
            </a:r>
            <a:r>
              <a:rPr lang="en-US" altLang="zh-TW" sz="2400" dirty="0" smtClean="0"/>
              <a:t>??????</a:t>
            </a:r>
            <a:endParaRPr lang="zh-TW" altLang="en-US" sz="2400" dirty="0"/>
          </a:p>
        </p:txBody>
      </p:sp>
      <p:cxnSp>
        <p:nvCxnSpPr>
          <p:cNvPr id="37" name="直線單箭頭接點 36"/>
          <p:cNvCxnSpPr/>
          <p:nvPr/>
        </p:nvCxnSpPr>
        <p:spPr>
          <a:xfrm>
            <a:off x="6659125" y="5981249"/>
            <a:ext cx="1191310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13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8" grpId="0"/>
      <p:bldP spid="22" grpId="0"/>
      <p:bldP spid="23" grpId="0"/>
      <p:bldP spid="29" grpId="0"/>
      <p:bldP spid="30" grpId="0"/>
      <p:bldP spid="32" grpId="0"/>
      <p:bldP spid="33" grpId="0"/>
      <p:bldP spid="36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1196</TotalTime>
  <Words>805</Words>
  <Application>Microsoft Office PowerPoint</Application>
  <PresentationFormat>如螢幕大小 (4:3)</PresentationFormat>
  <Paragraphs>230</Paragraphs>
  <Slides>31</Slides>
  <Notes>2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31</vt:i4>
      </vt:variant>
    </vt:vector>
  </HeadingPairs>
  <TitlesOfParts>
    <vt:vector size="38" baseType="lpstr">
      <vt:lpstr>新細明體</vt:lpstr>
      <vt:lpstr>Arial</vt:lpstr>
      <vt:lpstr>Calibri</vt:lpstr>
      <vt:lpstr>Calibri Light</vt:lpstr>
      <vt:lpstr>Wingdings</vt:lpstr>
      <vt:lpstr>Office 佈景主題</vt:lpstr>
      <vt:lpstr>方程式</vt:lpstr>
      <vt:lpstr>Circuits  Lecture 2: Node Analysis</vt:lpstr>
      <vt:lpstr>DC Circuit - Chapter 1 to 4</vt:lpstr>
      <vt:lpstr>Review – Lecture 1</vt:lpstr>
      <vt:lpstr>Review – Lecture 1</vt:lpstr>
      <vt:lpstr>Review – Lecture 1</vt:lpstr>
      <vt:lpstr>Review – Lecture 1</vt:lpstr>
      <vt:lpstr>Textbook</vt:lpstr>
      <vt:lpstr>Terminology</vt:lpstr>
      <vt:lpstr>Node Analysis</vt:lpstr>
      <vt:lpstr>Node Analysis</vt:lpstr>
      <vt:lpstr>Node Analysis</vt:lpstr>
      <vt:lpstr>Node Analysis</vt:lpstr>
      <vt:lpstr>Node Analysis</vt:lpstr>
      <vt:lpstr>Node Analysis</vt:lpstr>
      <vt:lpstr>Node Analysis</vt:lpstr>
      <vt:lpstr>8 Kinds of Branches</vt:lpstr>
      <vt:lpstr>Branch: Voltage + Resistor</vt:lpstr>
      <vt:lpstr>Branch: Voltage + Resistor - Example</vt:lpstr>
      <vt:lpstr>Branch: Voltage</vt:lpstr>
      <vt:lpstr>Branch: Voltage</vt:lpstr>
      <vt:lpstr>Branch: None</vt:lpstr>
      <vt:lpstr>Example 4.5</vt:lpstr>
      <vt:lpstr>Example 4.5</vt:lpstr>
      <vt:lpstr>Example 4.5</vt:lpstr>
      <vt:lpstr>Node Analysis – Connected Voltage Sources</vt:lpstr>
      <vt:lpstr>Node Analysis – Connected Voltage Sources</vt:lpstr>
      <vt:lpstr>Node Analysis – Reference Points</vt:lpstr>
      <vt:lpstr>Homework</vt:lpstr>
      <vt:lpstr>Thank you!</vt:lpstr>
      <vt:lpstr>Answer</vt:lpstr>
      <vt:lpstr>Branch: Voltage – Special Case!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Circuits  Lecture 7: Node Analysis</dc:title>
  <dc:creator>user</dc:creator>
  <cp:lastModifiedBy>Lee Hung-yi</cp:lastModifiedBy>
  <cp:revision>104</cp:revision>
  <dcterms:created xsi:type="dcterms:W3CDTF">2014-08-17T02:20:46Z</dcterms:created>
  <dcterms:modified xsi:type="dcterms:W3CDTF">2014-09-19T02:09:44Z</dcterms:modified>
</cp:coreProperties>
</file>